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diagrams/quickStyle4.xml" ContentType="application/vnd.openxmlformats-officedocument.drawingml.diagramStyl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notesSlides/notesSlide3.xml" ContentType="application/vnd.openxmlformats-officedocument.presentationml.notesSlid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8" r:id="rId1"/>
  </p:sldMasterIdLst>
  <p:notesMasterIdLst>
    <p:notesMasterId r:id="rId24"/>
  </p:notesMasterIdLst>
  <p:sldIdLst>
    <p:sldId id="266" r:id="rId2"/>
    <p:sldId id="339" r:id="rId3"/>
    <p:sldId id="341" r:id="rId4"/>
    <p:sldId id="357" r:id="rId5"/>
    <p:sldId id="354" r:id="rId6"/>
    <p:sldId id="324" r:id="rId7"/>
    <p:sldId id="335" r:id="rId8"/>
    <p:sldId id="295" r:id="rId9"/>
    <p:sldId id="351" r:id="rId10"/>
    <p:sldId id="353" r:id="rId11"/>
    <p:sldId id="370" r:id="rId12"/>
    <p:sldId id="381" r:id="rId13"/>
    <p:sldId id="371" r:id="rId14"/>
    <p:sldId id="373" r:id="rId15"/>
    <p:sldId id="374" r:id="rId16"/>
    <p:sldId id="375" r:id="rId17"/>
    <p:sldId id="380" r:id="rId18"/>
    <p:sldId id="379" r:id="rId19"/>
    <p:sldId id="378" r:id="rId20"/>
    <p:sldId id="376" r:id="rId21"/>
    <p:sldId id="377" r:id="rId22"/>
    <p:sldId id="368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 useTimings="0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1C98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0619" autoAdjust="0"/>
    <p:restoredTop sz="94624" autoAdjust="0"/>
  </p:normalViewPr>
  <p:slideViewPr>
    <p:cSldViewPr>
      <p:cViewPr>
        <p:scale>
          <a:sx n="70" d="100"/>
          <a:sy n="70" d="100"/>
        </p:scale>
        <p:origin x="-1356" y="-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42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" d="100"/>
        <a:sy n="20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892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12D3F1B-95D0-4DB7-A909-540B878D3780}" type="doc">
      <dgm:prSet loTypeId="urn:microsoft.com/office/officeart/2005/8/layout/hProcess9" loCatId="process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80CB622-A33C-4459-A79C-605E02ABB942}">
      <dgm:prSet/>
      <dgm:spPr/>
      <dgm:t>
        <a:bodyPr/>
        <a:lstStyle/>
        <a:p>
          <a:pPr rtl="0"/>
          <a:endParaRPr lang="ru-RU" b="1" i="1" dirty="0"/>
        </a:p>
      </dgm:t>
    </dgm:pt>
    <dgm:pt modelId="{E3E7FABF-F64F-4A45-901A-0E1326AE1E34}" type="parTrans" cxnId="{B17E7FEA-6CA8-4A2E-B1F2-C9DB8514E62D}">
      <dgm:prSet/>
      <dgm:spPr/>
      <dgm:t>
        <a:bodyPr/>
        <a:lstStyle/>
        <a:p>
          <a:endParaRPr lang="ru-RU"/>
        </a:p>
      </dgm:t>
    </dgm:pt>
    <dgm:pt modelId="{B70F5FBB-2C12-4ABD-B7C4-D4D987BA7389}" type="sibTrans" cxnId="{B17E7FEA-6CA8-4A2E-B1F2-C9DB8514E62D}">
      <dgm:prSet/>
      <dgm:spPr/>
      <dgm:t>
        <a:bodyPr/>
        <a:lstStyle/>
        <a:p>
          <a:endParaRPr lang="ru-RU"/>
        </a:p>
      </dgm:t>
    </dgm:pt>
    <dgm:pt modelId="{C63DD921-4FDF-4D48-9D8F-DC457CF5F7D0}">
      <dgm:prSet/>
      <dgm:spPr/>
      <dgm:t>
        <a:bodyPr/>
        <a:lstStyle/>
        <a:p>
          <a:pPr rtl="0"/>
          <a:endParaRPr lang="ru-RU" dirty="0"/>
        </a:p>
      </dgm:t>
    </dgm:pt>
    <dgm:pt modelId="{64689D2E-B98F-4A9F-8E9C-0D1AD5CD148E}" type="parTrans" cxnId="{DB5A2FA0-3764-4007-8B7F-534674AFACD3}">
      <dgm:prSet/>
      <dgm:spPr/>
      <dgm:t>
        <a:bodyPr/>
        <a:lstStyle/>
        <a:p>
          <a:endParaRPr lang="ru-RU"/>
        </a:p>
      </dgm:t>
    </dgm:pt>
    <dgm:pt modelId="{60678CB6-76B8-4AA2-9028-29CE51E7D2E3}" type="sibTrans" cxnId="{DB5A2FA0-3764-4007-8B7F-534674AFACD3}">
      <dgm:prSet/>
      <dgm:spPr/>
      <dgm:t>
        <a:bodyPr/>
        <a:lstStyle/>
        <a:p>
          <a:endParaRPr lang="ru-RU"/>
        </a:p>
      </dgm:t>
    </dgm:pt>
    <dgm:pt modelId="{9F03F579-C52D-4552-B92E-28CD95FB261A}">
      <dgm:prSet/>
      <dgm:spPr/>
      <dgm:t>
        <a:bodyPr/>
        <a:lstStyle/>
        <a:p>
          <a:pPr rtl="0"/>
          <a:r>
            <a:rPr lang="ru-RU" b="1" dirty="0" smtClean="0"/>
            <a:t>Традиционное обучение «лицом к лицу» дополняется технологиями электронного обучения.</a:t>
          </a:r>
          <a:endParaRPr lang="ru-RU" dirty="0"/>
        </a:p>
      </dgm:t>
    </dgm:pt>
    <dgm:pt modelId="{36CB6A97-5908-4625-B09D-ADD1200E69D4}" type="parTrans" cxnId="{5974F6D5-30A5-42FD-9482-DF4DEE5FCA6C}">
      <dgm:prSet/>
      <dgm:spPr/>
      <dgm:t>
        <a:bodyPr/>
        <a:lstStyle/>
        <a:p>
          <a:endParaRPr lang="ru-RU"/>
        </a:p>
      </dgm:t>
    </dgm:pt>
    <dgm:pt modelId="{461B7A61-5B48-4572-8832-69C6313568F3}" type="sibTrans" cxnId="{5974F6D5-30A5-42FD-9482-DF4DEE5FCA6C}">
      <dgm:prSet/>
      <dgm:spPr/>
      <dgm:t>
        <a:bodyPr/>
        <a:lstStyle/>
        <a:p>
          <a:endParaRPr lang="ru-RU"/>
        </a:p>
      </dgm:t>
    </dgm:pt>
    <dgm:pt modelId="{D44EB2F4-559D-4D2B-B120-4DC505EE6C24}" type="pres">
      <dgm:prSet presAssocID="{612D3F1B-95D0-4DB7-A909-540B878D3780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B7EDD40-4872-4318-8497-B281C593C392}" type="pres">
      <dgm:prSet presAssocID="{612D3F1B-95D0-4DB7-A909-540B878D3780}" presName="arrow" presStyleLbl="bgShp" presStyleIdx="0" presStyleCnt="1"/>
      <dgm:spPr/>
    </dgm:pt>
    <dgm:pt modelId="{0EEEB200-A565-4889-B167-CD36FEE96C6E}" type="pres">
      <dgm:prSet presAssocID="{612D3F1B-95D0-4DB7-A909-540B878D3780}" presName="linearProcess" presStyleCnt="0"/>
      <dgm:spPr/>
    </dgm:pt>
    <dgm:pt modelId="{C6245085-26FD-4772-990E-6B86545BCB2E}" type="pres">
      <dgm:prSet presAssocID="{480CB622-A33C-4459-A79C-605E02ABB942}" presName="textNode" presStyleLbl="node1" presStyleIdx="0" presStyleCnt="1" custScaleY="227273" custLinFactY="-59091" custLinFactNeighborX="3414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974F6D5-30A5-42FD-9482-DF4DEE5FCA6C}" srcId="{480CB622-A33C-4459-A79C-605E02ABB942}" destId="{9F03F579-C52D-4552-B92E-28CD95FB261A}" srcOrd="1" destOrd="0" parTransId="{36CB6A97-5908-4625-B09D-ADD1200E69D4}" sibTransId="{461B7A61-5B48-4572-8832-69C6313568F3}"/>
    <dgm:cxn modelId="{EA0282FB-5B9E-4E27-B018-4F5CA58C3FD5}" type="presOf" srcId="{612D3F1B-95D0-4DB7-A909-540B878D3780}" destId="{D44EB2F4-559D-4D2B-B120-4DC505EE6C24}" srcOrd="0" destOrd="0" presId="urn:microsoft.com/office/officeart/2005/8/layout/hProcess9"/>
    <dgm:cxn modelId="{DB5A2FA0-3764-4007-8B7F-534674AFACD3}" srcId="{480CB622-A33C-4459-A79C-605E02ABB942}" destId="{C63DD921-4FDF-4D48-9D8F-DC457CF5F7D0}" srcOrd="0" destOrd="0" parTransId="{64689D2E-B98F-4A9F-8E9C-0D1AD5CD148E}" sibTransId="{60678CB6-76B8-4AA2-9028-29CE51E7D2E3}"/>
    <dgm:cxn modelId="{B8EAC856-3569-4C76-BDBA-577004E16EA5}" type="presOf" srcId="{480CB622-A33C-4459-A79C-605E02ABB942}" destId="{C6245085-26FD-4772-990E-6B86545BCB2E}" srcOrd="0" destOrd="0" presId="urn:microsoft.com/office/officeart/2005/8/layout/hProcess9"/>
    <dgm:cxn modelId="{B17E7FEA-6CA8-4A2E-B1F2-C9DB8514E62D}" srcId="{612D3F1B-95D0-4DB7-A909-540B878D3780}" destId="{480CB622-A33C-4459-A79C-605E02ABB942}" srcOrd="0" destOrd="0" parTransId="{E3E7FABF-F64F-4A45-901A-0E1326AE1E34}" sibTransId="{B70F5FBB-2C12-4ABD-B7C4-D4D987BA7389}"/>
    <dgm:cxn modelId="{EC7CC32A-8657-4D03-8903-9DD4AE76F117}" type="presOf" srcId="{9F03F579-C52D-4552-B92E-28CD95FB261A}" destId="{C6245085-26FD-4772-990E-6B86545BCB2E}" srcOrd="0" destOrd="2" presId="urn:microsoft.com/office/officeart/2005/8/layout/hProcess9"/>
    <dgm:cxn modelId="{91D9AB67-E3B2-4DEF-BDE4-B36528AEE6ED}" type="presOf" srcId="{C63DD921-4FDF-4D48-9D8F-DC457CF5F7D0}" destId="{C6245085-26FD-4772-990E-6B86545BCB2E}" srcOrd="0" destOrd="1" presId="urn:microsoft.com/office/officeart/2005/8/layout/hProcess9"/>
    <dgm:cxn modelId="{EE0E2CFD-380F-4B1C-B1FD-FC9F7B9560EB}" type="presParOf" srcId="{D44EB2F4-559D-4D2B-B120-4DC505EE6C24}" destId="{9B7EDD40-4872-4318-8497-B281C593C392}" srcOrd="0" destOrd="0" presId="urn:microsoft.com/office/officeart/2005/8/layout/hProcess9"/>
    <dgm:cxn modelId="{F03693FA-4112-43EF-9683-18667F7D5051}" type="presParOf" srcId="{D44EB2F4-559D-4D2B-B120-4DC505EE6C24}" destId="{0EEEB200-A565-4889-B167-CD36FEE96C6E}" srcOrd="1" destOrd="0" presId="urn:microsoft.com/office/officeart/2005/8/layout/hProcess9"/>
    <dgm:cxn modelId="{E3DF49D2-ABC3-498F-B165-55A017AED195}" type="presParOf" srcId="{0EEEB200-A565-4889-B167-CD36FEE96C6E}" destId="{C6245085-26FD-4772-990E-6B86545BCB2E}" srcOrd="0" destOrd="0" presId="urn:microsoft.com/office/officeart/2005/8/layout/hProcess9"/>
  </dgm:cxnLst>
  <dgm:bg/>
  <dgm:whole/>
  <dgm:extLst>
    <a:ext uri="http://schemas.microsoft.com/office/drawing/2008/diagram">
      <dsp:dataModelExt xmlns=""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F1DF5A3-64CF-474C-A2C7-987ED3FDE92F}" type="doc">
      <dgm:prSet loTypeId="urn:microsoft.com/office/officeart/2005/8/layout/vList5" loCatId="list" qsTypeId="urn:microsoft.com/office/officeart/2005/8/quickstyle/3d9" qsCatId="3D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CD2A8AB8-0F84-41A6-A501-182D839B84C6}">
      <dgm:prSet phldrT="[Текст]"/>
      <dgm:spPr/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808E2B34-BEB7-47EA-BF4B-AEC523146A2B}" type="parTrans" cxnId="{6ED04040-E352-4894-98B8-5741EE35D9FE}">
      <dgm:prSet/>
      <dgm:spPr/>
      <dgm:t>
        <a:bodyPr/>
        <a:lstStyle/>
        <a:p>
          <a:endParaRPr lang="ru-RU"/>
        </a:p>
      </dgm:t>
    </dgm:pt>
    <dgm:pt modelId="{9495C482-2787-46D3-9D2E-D7E2FBBB7AB0}" type="sibTrans" cxnId="{6ED04040-E352-4894-98B8-5741EE35D9FE}">
      <dgm:prSet/>
      <dgm:spPr/>
      <dgm:t>
        <a:bodyPr/>
        <a:lstStyle/>
        <a:p>
          <a:endParaRPr lang="ru-RU"/>
        </a:p>
      </dgm:t>
    </dgm:pt>
    <dgm:pt modelId="{88FCF197-4A47-410C-9E6C-F58609E7185B}">
      <dgm:prSet phldrT="[Текст]" custT="1"/>
      <dgm:spPr/>
      <dgm:t>
        <a:bodyPr/>
        <a:lstStyle/>
        <a:p>
          <a:pPr algn="l"/>
          <a:r>
            <a:rPr lang="ru-RU" sz="1500" b="1" i="0" dirty="0" smtClean="0">
              <a:effectLst/>
              <a:latin typeface="Trebuchet MS"/>
            </a:rPr>
            <a:t>  </a:t>
          </a:r>
          <a:r>
            <a:rPr lang="ru-RU" sz="1600" b="1" i="0" dirty="0" smtClean="0">
              <a:solidFill>
                <a:schemeClr val="accent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rPr>
            <a:t>Дистанционного обучения</a:t>
          </a:r>
          <a:r>
            <a:rPr lang="ru-RU" sz="1600" b="1" i="0" dirty="0" smtClean="0">
              <a:effectLst/>
              <a:latin typeface="Arial" pitchFamily="34" charset="0"/>
              <a:cs typeface="Arial" pitchFamily="34" charset="0"/>
            </a:rPr>
            <a:t> - при котором преподаватель и ученик большую часть времени не встречаются лично друг с другом.</a:t>
          </a:r>
          <a:endParaRPr lang="ru-RU" sz="1600" b="1" dirty="0">
            <a:latin typeface="Arial" pitchFamily="34" charset="0"/>
            <a:cs typeface="Arial" pitchFamily="34" charset="0"/>
          </a:endParaRPr>
        </a:p>
      </dgm:t>
    </dgm:pt>
    <dgm:pt modelId="{FB9D99D7-3ABC-47B2-9095-5EC01891CE10}" type="parTrans" cxnId="{18D47C5C-43BE-42FF-B172-A532F3FAAE4D}">
      <dgm:prSet/>
      <dgm:spPr/>
      <dgm:t>
        <a:bodyPr/>
        <a:lstStyle/>
        <a:p>
          <a:endParaRPr lang="ru-RU"/>
        </a:p>
      </dgm:t>
    </dgm:pt>
    <dgm:pt modelId="{123E5F09-4169-4557-B5DA-36E894FF524C}" type="sibTrans" cxnId="{18D47C5C-43BE-42FF-B172-A532F3FAAE4D}">
      <dgm:prSet/>
      <dgm:spPr/>
      <dgm:t>
        <a:bodyPr/>
        <a:lstStyle/>
        <a:p>
          <a:endParaRPr lang="ru-RU"/>
        </a:p>
      </dgm:t>
    </dgm:pt>
    <dgm:pt modelId="{3B9C22C2-E000-491A-9E38-5F52906A14A6}">
      <dgm:prSet phldrT="[Текст]" phldr="1"/>
      <dgm:spPr/>
      <dgm:t>
        <a:bodyPr/>
        <a:lstStyle/>
        <a:p>
          <a:pPr algn="l"/>
          <a:endParaRPr lang="ru-RU" sz="1500" dirty="0"/>
        </a:p>
      </dgm:t>
    </dgm:pt>
    <dgm:pt modelId="{1BA79991-4DB9-42E1-A7DB-FF7441C9CA4B}" type="parTrans" cxnId="{49C9A4BC-8CE6-4029-B841-387DBCF99534}">
      <dgm:prSet/>
      <dgm:spPr/>
      <dgm:t>
        <a:bodyPr/>
        <a:lstStyle/>
        <a:p>
          <a:endParaRPr lang="ru-RU"/>
        </a:p>
      </dgm:t>
    </dgm:pt>
    <dgm:pt modelId="{AF62C4F9-A5B7-4CE9-813E-7E77389A181E}" type="sibTrans" cxnId="{49C9A4BC-8CE6-4029-B841-387DBCF99534}">
      <dgm:prSet/>
      <dgm:spPr/>
      <dgm:t>
        <a:bodyPr/>
        <a:lstStyle/>
        <a:p>
          <a:endParaRPr lang="ru-RU"/>
        </a:p>
      </dgm:t>
    </dgm:pt>
    <dgm:pt modelId="{0D0103B0-87CB-4C32-9FFE-44AEA4A6201F}">
      <dgm:prSet phldrT="[Текст]"/>
      <dgm:spPr/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2358B769-7BCB-4D19-878C-840115DFF7CC}" type="parTrans" cxnId="{B4A02603-915C-485B-B3E8-88C19AF94482}">
      <dgm:prSet/>
      <dgm:spPr/>
      <dgm:t>
        <a:bodyPr/>
        <a:lstStyle/>
        <a:p>
          <a:endParaRPr lang="ru-RU"/>
        </a:p>
      </dgm:t>
    </dgm:pt>
    <dgm:pt modelId="{FB286A08-31BB-451D-AB42-1E51041089AE}" type="sibTrans" cxnId="{B4A02603-915C-485B-B3E8-88C19AF94482}">
      <dgm:prSet/>
      <dgm:spPr/>
      <dgm:t>
        <a:bodyPr/>
        <a:lstStyle/>
        <a:p>
          <a:endParaRPr lang="ru-RU"/>
        </a:p>
      </dgm:t>
    </dgm:pt>
    <dgm:pt modelId="{1D01570D-D0C2-4563-ABFD-C5B7D411CFA6}">
      <dgm:prSet phldrT="[Текст]" phldr="1"/>
      <dgm:spPr/>
      <dgm:t>
        <a:bodyPr/>
        <a:lstStyle/>
        <a:p>
          <a:pPr algn="just"/>
          <a:endParaRPr lang="ru-RU" sz="1500" dirty="0"/>
        </a:p>
      </dgm:t>
    </dgm:pt>
    <dgm:pt modelId="{84B844CC-8B83-40F4-A67D-4E6107FFE343}" type="parTrans" cxnId="{26F44D7D-1BFA-4B20-A38C-BCDC4CF62196}">
      <dgm:prSet/>
      <dgm:spPr/>
      <dgm:t>
        <a:bodyPr/>
        <a:lstStyle/>
        <a:p>
          <a:endParaRPr lang="ru-RU"/>
        </a:p>
      </dgm:t>
    </dgm:pt>
    <dgm:pt modelId="{EC92902E-64EA-448E-93DD-6978197239DD}" type="sibTrans" cxnId="{26F44D7D-1BFA-4B20-A38C-BCDC4CF62196}">
      <dgm:prSet/>
      <dgm:spPr/>
      <dgm:t>
        <a:bodyPr/>
        <a:lstStyle/>
        <a:p>
          <a:endParaRPr lang="ru-RU"/>
        </a:p>
      </dgm:t>
    </dgm:pt>
    <dgm:pt modelId="{C2718E62-0492-4655-BA08-010B6578BAB9}">
      <dgm:prSet phldrT="[Текст]" phldr="1"/>
      <dgm:spPr/>
      <dgm:t>
        <a:bodyPr/>
        <a:lstStyle/>
        <a:p>
          <a:pPr algn="l"/>
          <a:endParaRPr lang="ru-RU" sz="1500" dirty="0"/>
        </a:p>
      </dgm:t>
    </dgm:pt>
    <dgm:pt modelId="{AC732189-7D7B-4AB4-B691-298E968688F9}" type="parTrans" cxnId="{017E3022-BD31-4BCC-8699-7C78C479864E}">
      <dgm:prSet/>
      <dgm:spPr/>
      <dgm:t>
        <a:bodyPr/>
        <a:lstStyle/>
        <a:p>
          <a:endParaRPr lang="ru-RU"/>
        </a:p>
      </dgm:t>
    </dgm:pt>
    <dgm:pt modelId="{1FB3B414-28E6-4DF3-A029-52B09636D0E8}" type="sibTrans" cxnId="{017E3022-BD31-4BCC-8699-7C78C479864E}">
      <dgm:prSet/>
      <dgm:spPr/>
      <dgm:t>
        <a:bodyPr/>
        <a:lstStyle/>
        <a:p>
          <a:endParaRPr lang="ru-RU"/>
        </a:p>
      </dgm:t>
    </dgm:pt>
    <dgm:pt modelId="{1CBF3A37-7BAA-4559-B0A3-FF77953C2FE3}">
      <dgm:prSet phldrT="[Текст]"/>
      <dgm:spPr/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60649820-1036-4D92-9433-1AEE5A79CE41}" type="parTrans" cxnId="{855258FC-077D-452F-BD50-BC4A43A9A866}">
      <dgm:prSet/>
      <dgm:spPr/>
      <dgm:t>
        <a:bodyPr/>
        <a:lstStyle/>
        <a:p>
          <a:endParaRPr lang="ru-RU"/>
        </a:p>
      </dgm:t>
    </dgm:pt>
    <dgm:pt modelId="{EBD90D68-E3AC-45C2-BC32-C99D87C50A71}" type="sibTrans" cxnId="{855258FC-077D-452F-BD50-BC4A43A9A866}">
      <dgm:prSet/>
      <dgm:spPr/>
      <dgm:t>
        <a:bodyPr/>
        <a:lstStyle/>
        <a:p>
          <a:endParaRPr lang="ru-RU"/>
        </a:p>
      </dgm:t>
    </dgm:pt>
    <dgm:pt modelId="{0612F489-6252-48E4-B250-A8DAF0030490}">
      <dgm:prSet phldrT="[Текст]" phldr="1"/>
      <dgm:spPr/>
      <dgm:t>
        <a:bodyPr/>
        <a:lstStyle/>
        <a:p>
          <a:endParaRPr lang="ru-RU" sz="1500" dirty="0">
            <a:solidFill>
              <a:schemeClr val="bg2">
                <a:lumMod val="75000"/>
              </a:schemeClr>
            </a:solidFill>
          </a:endParaRPr>
        </a:p>
      </dgm:t>
    </dgm:pt>
    <dgm:pt modelId="{3A750BC5-B2A1-43E5-ABF7-1D4231A6BC18}" type="parTrans" cxnId="{D6983072-E5FF-4BEC-9EEC-54E8F8CF10DF}">
      <dgm:prSet/>
      <dgm:spPr/>
      <dgm:t>
        <a:bodyPr/>
        <a:lstStyle/>
        <a:p>
          <a:endParaRPr lang="ru-RU"/>
        </a:p>
      </dgm:t>
    </dgm:pt>
    <dgm:pt modelId="{C6B12382-CFD9-44EC-B7EB-DA1C777F2EC5}" type="sibTrans" cxnId="{D6983072-E5FF-4BEC-9EEC-54E8F8CF10DF}">
      <dgm:prSet/>
      <dgm:spPr/>
      <dgm:t>
        <a:bodyPr/>
        <a:lstStyle/>
        <a:p>
          <a:endParaRPr lang="ru-RU"/>
        </a:p>
      </dgm:t>
    </dgm:pt>
    <dgm:pt modelId="{2EDAB468-A57B-47BD-BADF-EF2928EC12BA}">
      <dgm:prSet phldrT="[Текст]" phldr="1"/>
      <dgm:spPr/>
      <dgm:t>
        <a:bodyPr/>
        <a:lstStyle/>
        <a:p>
          <a:endParaRPr lang="ru-RU" sz="1500" dirty="0">
            <a:solidFill>
              <a:schemeClr val="bg2">
                <a:lumMod val="75000"/>
              </a:schemeClr>
            </a:solidFill>
          </a:endParaRPr>
        </a:p>
      </dgm:t>
    </dgm:pt>
    <dgm:pt modelId="{2FAD3517-0AD9-48A2-8C1F-9E483109EA95}" type="parTrans" cxnId="{25914E23-08C3-4322-B9E6-03F7148E5A5D}">
      <dgm:prSet/>
      <dgm:spPr/>
      <dgm:t>
        <a:bodyPr/>
        <a:lstStyle/>
        <a:p>
          <a:endParaRPr lang="ru-RU"/>
        </a:p>
      </dgm:t>
    </dgm:pt>
    <dgm:pt modelId="{D558E13E-336E-4EE0-8681-E3115CD7534D}" type="sibTrans" cxnId="{25914E23-08C3-4322-B9E6-03F7148E5A5D}">
      <dgm:prSet/>
      <dgm:spPr/>
      <dgm:t>
        <a:bodyPr/>
        <a:lstStyle/>
        <a:p>
          <a:endParaRPr lang="ru-RU"/>
        </a:p>
      </dgm:t>
    </dgm:pt>
    <dgm:pt modelId="{82AD0A1C-4C80-4EF0-A151-EA5BAE5D2F23}">
      <dgm:prSet custT="1"/>
      <dgm:spPr/>
      <dgm:t>
        <a:bodyPr/>
        <a:lstStyle/>
        <a:p>
          <a:pPr algn="l"/>
          <a:r>
            <a:rPr lang="ru-RU" sz="1600" b="1" dirty="0" smtClean="0">
              <a:latin typeface="+mj-lt"/>
            </a:rPr>
            <a:t> Дистанционной поддержки </a:t>
          </a:r>
          <a:r>
            <a:rPr lang="ru-RU" sz="1600" b="1" dirty="0" smtClean="0">
              <a:solidFill>
                <a:schemeClr val="accent2">
                  <a:lumMod val="75000"/>
                </a:schemeClr>
              </a:solidFill>
              <a:latin typeface="+mj-lt"/>
            </a:rPr>
            <a:t>очного обучения</a:t>
          </a:r>
          <a:r>
            <a:rPr lang="ru-RU" sz="1600" b="1" dirty="0" smtClean="0">
              <a:latin typeface="+mj-lt"/>
            </a:rPr>
            <a:t> - используя средства электронного обучения, учащийся может получать задания и отправлять их на проверку, используя систему </a:t>
          </a:r>
          <a:r>
            <a:rPr lang="ru-RU" sz="1600" b="1" dirty="0" err="1" smtClean="0">
              <a:latin typeface="+mj-lt"/>
            </a:rPr>
            <a:t>Moodle</a:t>
          </a:r>
          <a:r>
            <a:rPr lang="ru-RU" sz="1600" b="1" dirty="0" smtClean="0">
              <a:latin typeface="+mj-lt"/>
            </a:rPr>
            <a:t>.</a:t>
          </a:r>
          <a:endParaRPr lang="ru-RU" sz="1600" b="1" dirty="0">
            <a:latin typeface="+mj-lt"/>
          </a:endParaRPr>
        </a:p>
      </dgm:t>
    </dgm:pt>
    <dgm:pt modelId="{2AD4C407-8003-458B-8815-B385B4C9BBDD}" type="parTrans" cxnId="{451E5D40-AB23-4966-8730-3F6A30AD4012}">
      <dgm:prSet/>
      <dgm:spPr/>
      <dgm:t>
        <a:bodyPr/>
        <a:lstStyle/>
        <a:p>
          <a:endParaRPr lang="ru-RU"/>
        </a:p>
      </dgm:t>
    </dgm:pt>
    <dgm:pt modelId="{96D4F733-18DF-4BC5-9F3D-2C7A754DE70D}" type="sibTrans" cxnId="{451E5D40-AB23-4966-8730-3F6A30AD4012}">
      <dgm:prSet/>
      <dgm:spPr/>
      <dgm:t>
        <a:bodyPr/>
        <a:lstStyle/>
        <a:p>
          <a:endParaRPr lang="ru-RU"/>
        </a:p>
      </dgm:t>
    </dgm:pt>
    <dgm:pt modelId="{C391FE88-6D2B-4EF5-AD54-4985158FBBB7}">
      <dgm:prSet custT="1"/>
      <dgm:spPr/>
      <dgm:t>
        <a:bodyPr/>
        <a:lstStyle/>
        <a:p>
          <a:r>
            <a:rPr lang="ru-RU" sz="1500" b="1" dirty="0" smtClean="0">
              <a:latin typeface="+mj-lt"/>
            </a:rPr>
            <a:t> </a:t>
          </a:r>
          <a:r>
            <a:rPr lang="ru-RU" sz="1600" b="1" dirty="0" smtClean="0">
              <a:latin typeface="+mj-lt"/>
            </a:rPr>
            <a:t>Поддержки </a:t>
          </a:r>
          <a:r>
            <a:rPr lang="ru-RU" sz="1600" b="1" dirty="0" smtClean="0">
              <a:solidFill>
                <a:schemeClr val="accent2">
                  <a:lumMod val="75000"/>
                </a:schemeClr>
              </a:solidFill>
              <a:latin typeface="+mj-lt"/>
            </a:rPr>
            <a:t>очного обучения</a:t>
          </a:r>
          <a:r>
            <a:rPr lang="ru-RU" sz="1600" b="1" dirty="0" smtClean="0">
              <a:latin typeface="+mj-lt"/>
            </a:rPr>
            <a:t> - выполнение отдельных практических заданий, тестов проходит во время учебных занятий в системе электронного обучения </a:t>
          </a:r>
          <a:r>
            <a:rPr lang="ru-RU" sz="1600" b="1" dirty="0" err="1" smtClean="0">
              <a:latin typeface="+mj-lt"/>
            </a:rPr>
            <a:t>Moodle</a:t>
          </a:r>
          <a:r>
            <a:rPr lang="ru-RU" sz="1600" b="1" dirty="0" smtClean="0">
              <a:latin typeface="+mj-lt"/>
            </a:rPr>
            <a:t>.</a:t>
          </a:r>
          <a:endParaRPr lang="ru-RU" sz="1600" b="1" dirty="0">
            <a:latin typeface="+mj-lt"/>
          </a:endParaRPr>
        </a:p>
      </dgm:t>
    </dgm:pt>
    <dgm:pt modelId="{A1AB6540-A05A-452C-99B2-1DE27C830A32}" type="parTrans" cxnId="{335DA60A-924C-4A8E-986B-AA3C0B10CD95}">
      <dgm:prSet/>
      <dgm:spPr/>
      <dgm:t>
        <a:bodyPr/>
        <a:lstStyle/>
        <a:p>
          <a:endParaRPr lang="ru-RU"/>
        </a:p>
      </dgm:t>
    </dgm:pt>
    <dgm:pt modelId="{6FA0DA4E-FA88-412F-9589-1E92281A92F7}" type="sibTrans" cxnId="{335DA60A-924C-4A8E-986B-AA3C0B10CD95}">
      <dgm:prSet/>
      <dgm:spPr/>
      <dgm:t>
        <a:bodyPr/>
        <a:lstStyle/>
        <a:p>
          <a:endParaRPr lang="ru-RU"/>
        </a:p>
      </dgm:t>
    </dgm:pt>
    <dgm:pt modelId="{007BEFC1-D081-4D78-B790-8B81F202E062}" type="pres">
      <dgm:prSet presAssocID="{EF1DF5A3-64CF-474C-A2C7-987ED3FDE92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C318B1A-7710-4F26-93A5-EE37AF496442}" type="pres">
      <dgm:prSet presAssocID="{CD2A8AB8-0F84-41A6-A501-182D839B84C6}" presName="linNode" presStyleCnt="0"/>
      <dgm:spPr/>
      <dgm:t>
        <a:bodyPr/>
        <a:lstStyle/>
        <a:p>
          <a:endParaRPr lang="ru-RU"/>
        </a:p>
      </dgm:t>
    </dgm:pt>
    <dgm:pt modelId="{9E7C4090-674E-4DCF-8596-E7CE42C5DCCC}" type="pres">
      <dgm:prSet presAssocID="{CD2A8AB8-0F84-41A6-A501-182D839B84C6}" presName="parentText" presStyleLbl="node1" presStyleIdx="0" presStyleCnt="3" custScaleX="41669" custScaleY="60649" custLinFactNeighborX="197" custLinFactNeighborY="-53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F12E5A-0BA2-481E-9C48-91F99B404E3C}" type="pres">
      <dgm:prSet presAssocID="{CD2A8AB8-0F84-41A6-A501-182D839B84C6}" presName="descendantText" presStyleLbl="alignAccFollowNode1" presStyleIdx="0" presStyleCnt="3" custLinFactNeighborX="-2980" custLinFactNeighborY="32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6964B1-7E7A-4FA8-9A42-F37E2E8E6AA8}" type="pres">
      <dgm:prSet presAssocID="{9495C482-2787-46D3-9D2E-D7E2FBBB7AB0}" presName="sp" presStyleCnt="0"/>
      <dgm:spPr/>
      <dgm:t>
        <a:bodyPr/>
        <a:lstStyle/>
        <a:p>
          <a:endParaRPr lang="ru-RU"/>
        </a:p>
      </dgm:t>
    </dgm:pt>
    <dgm:pt modelId="{8D314BC5-FD76-4D59-A090-9A6F823076C8}" type="pres">
      <dgm:prSet presAssocID="{0D0103B0-87CB-4C32-9FFE-44AEA4A6201F}" presName="linNode" presStyleCnt="0"/>
      <dgm:spPr/>
      <dgm:t>
        <a:bodyPr/>
        <a:lstStyle/>
        <a:p>
          <a:endParaRPr lang="ru-RU"/>
        </a:p>
      </dgm:t>
    </dgm:pt>
    <dgm:pt modelId="{0A594E28-6792-44EB-8EFB-DC42AB7B3E46}" type="pres">
      <dgm:prSet presAssocID="{0D0103B0-87CB-4C32-9FFE-44AEA4A6201F}" presName="parentText" presStyleLbl="node1" presStyleIdx="1" presStyleCnt="3" custScaleX="40968" custScaleY="58321" custLinFactNeighborX="197" custLinFactNeighborY="-352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B3AD3C-62DA-4999-95C4-FF479D6E4EF0}" type="pres">
      <dgm:prSet presAssocID="{0D0103B0-87CB-4C32-9FFE-44AEA4A6201F}" presName="descendantText" presStyleLbl="alignAccFollowNode1" presStyleIdx="1" presStyleCnt="3" custLinFactNeighborX="-4160" custLinFactNeighborY="7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C5269F-65E9-42C2-9FB5-4AA62B1E846E}" type="pres">
      <dgm:prSet presAssocID="{FB286A08-31BB-451D-AB42-1E51041089AE}" presName="sp" presStyleCnt="0"/>
      <dgm:spPr/>
      <dgm:t>
        <a:bodyPr/>
        <a:lstStyle/>
        <a:p>
          <a:endParaRPr lang="ru-RU"/>
        </a:p>
      </dgm:t>
    </dgm:pt>
    <dgm:pt modelId="{57F8E116-E18D-4578-A0F6-F4074384EFFE}" type="pres">
      <dgm:prSet presAssocID="{1CBF3A37-7BAA-4559-B0A3-FF77953C2FE3}" presName="linNode" presStyleCnt="0"/>
      <dgm:spPr/>
      <dgm:t>
        <a:bodyPr/>
        <a:lstStyle/>
        <a:p>
          <a:endParaRPr lang="ru-RU"/>
        </a:p>
      </dgm:t>
    </dgm:pt>
    <dgm:pt modelId="{6B82E7EC-D86D-4E41-A2C4-4F01BFC67261}" type="pres">
      <dgm:prSet presAssocID="{1CBF3A37-7BAA-4559-B0A3-FF77953C2FE3}" presName="parentText" presStyleLbl="node1" presStyleIdx="2" presStyleCnt="3" custScaleX="41669" custScaleY="60417" custLinFactNeighborX="1564" custLinFactNeighborY="-621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50D1F2-9BFC-4AB2-A238-D1C65A4B0E46}" type="pres">
      <dgm:prSet presAssocID="{1CBF3A37-7BAA-4559-B0A3-FF77953C2FE3}" presName="descendantText" presStyleLbl="alignAccFollowNode1" presStyleIdx="2" presStyleCnt="3" custLinFactNeighborX="2519" custLinFactNeighborY="106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41E2589-D2C8-4AC8-999F-BD970BC3DE58}" type="presOf" srcId="{1D01570D-D0C2-4563-ABFD-C5B7D411CFA6}" destId="{AAB3AD3C-62DA-4999-95C4-FF479D6E4EF0}" srcOrd="0" destOrd="0" presId="urn:microsoft.com/office/officeart/2005/8/layout/vList5"/>
    <dgm:cxn modelId="{6B7EC390-B3B4-4180-AA79-F0165124CA38}" type="presOf" srcId="{3B9C22C2-E000-491A-9E38-5F52906A14A6}" destId="{6AF12E5A-0BA2-481E-9C48-91F99B404E3C}" srcOrd="0" destOrd="1" presId="urn:microsoft.com/office/officeart/2005/8/layout/vList5"/>
    <dgm:cxn modelId="{017E3022-BD31-4BCC-8699-7C78C479864E}" srcId="{0D0103B0-87CB-4C32-9FFE-44AEA4A6201F}" destId="{C2718E62-0492-4655-BA08-010B6578BAB9}" srcOrd="2" destOrd="0" parTransId="{AC732189-7D7B-4AB4-B691-298E968688F9}" sibTransId="{1FB3B414-28E6-4DF3-A029-52B09636D0E8}"/>
    <dgm:cxn modelId="{4030CECB-4B0D-4F17-AAFD-7AB893E57874}" type="presOf" srcId="{0612F489-6252-48E4-B250-A8DAF0030490}" destId="{3550D1F2-9BFC-4AB2-A238-D1C65A4B0E46}" srcOrd="0" destOrd="0" presId="urn:microsoft.com/office/officeart/2005/8/layout/vList5"/>
    <dgm:cxn modelId="{49C9A4BC-8CE6-4029-B841-387DBCF99534}" srcId="{CD2A8AB8-0F84-41A6-A501-182D839B84C6}" destId="{3B9C22C2-E000-491A-9E38-5F52906A14A6}" srcOrd="1" destOrd="0" parTransId="{1BA79991-4DB9-42E1-A7DB-FF7441C9CA4B}" sibTransId="{AF62C4F9-A5B7-4CE9-813E-7E77389A181E}"/>
    <dgm:cxn modelId="{451E5D40-AB23-4966-8730-3F6A30AD4012}" srcId="{0D0103B0-87CB-4C32-9FFE-44AEA4A6201F}" destId="{82AD0A1C-4C80-4EF0-A151-EA5BAE5D2F23}" srcOrd="1" destOrd="0" parTransId="{2AD4C407-8003-458B-8815-B385B4C9BBDD}" sibTransId="{96D4F733-18DF-4BC5-9F3D-2C7A754DE70D}"/>
    <dgm:cxn modelId="{6ED04040-E352-4894-98B8-5741EE35D9FE}" srcId="{EF1DF5A3-64CF-474C-A2C7-987ED3FDE92F}" destId="{CD2A8AB8-0F84-41A6-A501-182D839B84C6}" srcOrd="0" destOrd="0" parTransId="{808E2B34-BEB7-47EA-BF4B-AEC523146A2B}" sibTransId="{9495C482-2787-46D3-9D2E-D7E2FBBB7AB0}"/>
    <dgm:cxn modelId="{335DA60A-924C-4A8E-986B-AA3C0B10CD95}" srcId="{1CBF3A37-7BAA-4559-B0A3-FF77953C2FE3}" destId="{C391FE88-6D2B-4EF5-AD54-4985158FBBB7}" srcOrd="1" destOrd="0" parTransId="{A1AB6540-A05A-452C-99B2-1DE27C830A32}" sibTransId="{6FA0DA4E-FA88-412F-9589-1E92281A92F7}"/>
    <dgm:cxn modelId="{FDCCFC47-DE97-41EB-9047-2BC25D2EACC5}" type="presOf" srcId="{1CBF3A37-7BAA-4559-B0A3-FF77953C2FE3}" destId="{6B82E7EC-D86D-4E41-A2C4-4F01BFC67261}" srcOrd="0" destOrd="0" presId="urn:microsoft.com/office/officeart/2005/8/layout/vList5"/>
    <dgm:cxn modelId="{855258FC-077D-452F-BD50-BC4A43A9A866}" srcId="{EF1DF5A3-64CF-474C-A2C7-987ED3FDE92F}" destId="{1CBF3A37-7BAA-4559-B0A3-FF77953C2FE3}" srcOrd="2" destOrd="0" parTransId="{60649820-1036-4D92-9433-1AEE5A79CE41}" sibTransId="{EBD90D68-E3AC-45C2-BC32-C99D87C50A71}"/>
    <dgm:cxn modelId="{5841CD9D-779B-4888-83CF-40DAF44ADAC5}" type="presOf" srcId="{82AD0A1C-4C80-4EF0-A151-EA5BAE5D2F23}" destId="{AAB3AD3C-62DA-4999-95C4-FF479D6E4EF0}" srcOrd="0" destOrd="1" presId="urn:microsoft.com/office/officeart/2005/8/layout/vList5"/>
    <dgm:cxn modelId="{D6983072-E5FF-4BEC-9EEC-54E8F8CF10DF}" srcId="{1CBF3A37-7BAA-4559-B0A3-FF77953C2FE3}" destId="{0612F489-6252-48E4-B250-A8DAF0030490}" srcOrd="0" destOrd="0" parTransId="{3A750BC5-B2A1-43E5-ABF7-1D4231A6BC18}" sibTransId="{C6B12382-CFD9-44EC-B7EB-DA1C777F2EC5}"/>
    <dgm:cxn modelId="{A7E947A3-E16D-4744-92FA-57F045BFCE8F}" type="presOf" srcId="{C391FE88-6D2B-4EF5-AD54-4985158FBBB7}" destId="{3550D1F2-9BFC-4AB2-A238-D1C65A4B0E46}" srcOrd="0" destOrd="1" presId="urn:microsoft.com/office/officeart/2005/8/layout/vList5"/>
    <dgm:cxn modelId="{26F44D7D-1BFA-4B20-A38C-BCDC4CF62196}" srcId="{0D0103B0-87CB-4C32-9FFE-44AEA4A6201F}" destId="{1D01570D-D0C2-4563-ABFD-C5B7D411CFA6}" srcOrd="0" destOrd="0" parTransId="{84B844CC-8B83-40F4-A67D-4E6107FFE343}" sibTransId="{EC92902E-64EA-448E-93DD-6978197239DD}"/>
    <dgm:cxn modelId="{B4A02603-915C-485B-B3E8-88C19AF94482}" srcId="{EF1DF5A3-64CF-474C-A2C7-987ED3FDE92F}" destId="{0D0103B0-87CB-4C32-9FFE-44AEA4A6201F}" srcOrd="1" destOrd="0" parTransId="{2358B769-7BCB-4D19-878C-840115DFF7CC}" sibTransId="{FB286A08-31BB-451D-AB42-1E51041089AE}"/>
    <dgm:cxn modelId="{2E40DCAB-3A9E-4B34-B4F5-BAABD23630B2}" type="presOf" srcId="{EF1DF5A3-64CF-474C-A2C7-987ED3FDE92F}" destId="{007BEFC1-D081-4D78-B790-8B81F202E062}" srcOrd="0" destOrd="0" presId="urn:microsoft.com/office/officeart/2005/8/layout/vList5"/>
    <dgm:cxn modelId="{1639C131-1E94-4841-B3E5-A70AE89B2AB4}" type="presOf" srcId="{88FCF197-4A47-410C-9E6C-F58609E7185B}" destId="{6AF12E5A-0BA2-481E-9C48-91F99B404E3C}" srcOrd="0" destOrd="0" presId="urn:microsoft.com/office/officeart/2005/8/layout/vList5"/>
    <dgm:cxn modelId="{4B4A8026-8896-4AA1-8AA9-1DFB97CC88A9}" type="presOf" srcId="{2EDAB468-A57B-47BD-BADF-EF2928EC12BA}" destId="{3550D1F2-9BFC-4AB2-A238-D1C65A4B0E46}" srcOrd="0" destOrd="2" presId="urn:microsoft.com/office/officeart/2005/8/layout/vList5"/>
    <dgm:cxn modelId="{F4167820-D67F-4DC6-8C31-DEB69AB42B04}" type="presOf" srcId="{CD2A8AB8-0F84-41A6-A501-182D839B84C6}" destId="{9E7C4090-674E-4DCF-8596-E7CE42C5DCCC}" srcOrd="0" destOrd="0" presId="urn:microsoft.com/office/officeart/2005/8/layout/vList5"/>
    <dgm:cxn modelId="{18D47C5C-43BE-42FF-B172-A532F3FAAE4D}" srcId="{CD2A8AB8-0F84-41A6-A501-182D839B84C6}" destId="{88FCF197-4A47-410C-9E6C-F58609E7185B}" srcOrd="0" destOrd="0" parTransId="{FB9D99D7-3ABC-47B2-9095-5EC01891CE10}" sibTransId="{123E5F09-4169-4557-B5DA-36E894FF524C}"/>
    <dgm:cxn modelId="{BDD4324F-5B91-4950-BDEC-09D067F65F68}" type="presOf" srcId="{0D0103B0-87CB-4C32-9FFE-44AEA4A6201F}" destId="{0A594E28-6792-44EB-8EFB-DC42AB7B3E46}" srcOrd="0" destOrd="0" presId="urn:microsoft.com/office/officeart/2005/8/layout/vList5"/>
    <dgm:cxn modelId="{879DC9B1-9D5A-4717-AAC7-0CE92848BA71}" type="presOf" srcId="{C2718E62-0492-4655-BA08-010B6578BAB9}" destId="{AAB3AD3C-62DA-4999-95C4-FF479D6E4EF0}" srcOrd="0" destOrd="2" presId="urn:microsoft.com/office/officeart/2005/8/layout/vList5"/>
    <dgm:cxn modelId="{25914E23-08C3-4322-B9E6-03F7148E5A5D}" srcId="{1CBF3A37-7BAA-4559-B0A3-FF77953C2FE3}" destId="{2EDAB468-A57B-47BD-BADF-EF2928EC12BA}" srcOrd="2" destOrd="0" parTransId="{2FAD3517-0AD9-48A2-8C1F-9E483109EA95}" sibTransId="{D558E13E-336E-4EE0-8681-E3115CD7534D}"/>
    <dgm:cxn modelId="{89AB0C4D-7545-4834-96B7-246CE4DC61D5}" type="presParOf" srcId="{007BEFC1-D081-4D78-B790-8B81F202E062}" destId="{AC318B1A-7710-4F26-93A5-EE37AF496442}" srcOrd="0" destOrd="0" presId="urn:microsoft.com/office/officeart/2005/8/layout/vList5"/>
    <dgm:cxn modelId="{19D58B9F-11A1-4C7B-94D6-972DCF04BCB8}" type="presParOf" srcId="{AC318B1A-7710-4F26-93A5-EE37AF496442}" destId="{9E7C4090-674E-4DCF-8596-E7CE42C5DCCC}" srcOrd="0" destOrd="0" presId="urn:microsoft.com/office/officeart/2005/8/layout/vList5"/>
    <dgm:cxn modelId="{53392F8B-3FC4-4D4C-B6BE-4DFEC861E684}" type="presParOf" srcId="{AC318B1A-7710-4F26-93A5-EE37AF496442}" destId="{6AF12E5A-0BA2-481E-9C48-91F99B404E3C}" srcOrd="1" destOrd="0" presId="urn:microsoft.com/office/officeart/2005/8/layout/vList5"/>
    <dgm:cxn modelId="{38942520-44B0-4DC6-AF31-D2E11A926B1E}" type="presParOf" srcId="{007BEFC1-D081-4D78-B790-8B81F202E062}" destId="{0C6964B1-7E7A-4FA8-9A42-F37E2E8E6AA8}" srcOrd="1" destOrd="0" presId="urn:microsoft.com/office/officeart/2005/8/layout/vList5"/>
    <dgm:cxn modelId="{275AA696-1019-41DF-A757-5807739E6AEA}" type="presParOf" srcId="{007BEFC1-D081-4D78-B790-8B81F202E062}" destId="{8D314BC5-FD76-4D59-A090-9A6F823076C8}" srcOrd="2" destOrd="0" presId="urn:microsoft.com/office/officeart/2005/8/layout/vList5"/>
    <dgm:cxn modelId="{893E193D-8BEB-4BD6-A215-189CBF6F3429}" type="presParOf" srcId="{8D314BC5-FD76-4D59-A090-9A6F823076C8}" destId="{0A594E28-6792-44EB-8EFB-DC42AB7B3E46}" srcOrd="0" destOrd="0" presId="urn:microsoft.com/office/officeart/2005/8/layout/vList5"/>
    <dgm:cxn modelId="{7611E9FC-913E-4884-9BC8-20560666F1A0}" type="presParOf" srcId="{8D314BC5-FD76-4D59-A090-9A6F823076C8}" destId="{AAB3AD3C-62DA-4999-95C4-FF479D6E4EF0}" srcOrd="1" destOrd="0" presId="urn:microsoft.com/office/officeart/2005/8/layout/vList5"/>
    <dgm:cxn modelId="{3E86D527-1AC2-4F2D-991E-0D1861F6E58A}" type="presParOf" srcId="{007BEFC1-D081-4D78-B790-8B81F202E062}" destId="{C6C5269F-65E9-42C2-9FB5-4AA62B1E846E}" srcOrd="3" destOrd="0" presId="urn:microsoft.com/office/officeart/2005/8/layout/vList5"/>
    <dgm:cxn modelId="{5FF69F68-3F27-4489-902E-1522D945000F}" type="presParOf" srcId="{007BEFC1-D081-4D78-B790-8B81F202E062}" destId="{57F8E116-E18D-4578-A0F6-F4074384EFFE}" srcOrd="4" destOrd="0" presId="urn:microsoft.com/office/officeart/2005/8/layout/vList5"/>
    <dgm:cxn modelId="{3B7F8C0D-94D6-445A-B6F3-F361B0A70E6E}" type="presParOf" srcId="{57F8E116-E18D-4578-A0F6-F4074384EFFE}" destId="{6B82E7EC-D86D-4E41-A2C4-4F01BFC67261}" srcOrd="0" destOrd="0" presId="urn:microsoft.com/office/officeart/2005/8/layout/vList5"/>
    <dgm:cxn modelId="{B96830C4-BD2A-4FCF-932B-FD701F6B8B85}" type="presParOf" srcId="{57F8E116-E18D-4578-A0F6-F4074384EFFE}" destId="{3550D1F2-9BFC-4AB2-A238-D1C65A4B0E46}" srcOrd="1" destOrd="0" presId="urn:microsoft.com/office/officeart/2005/8/layout/vList5"/>
  </dgm:cxnLst>
  <dgm:bg/>
  <dgm:whole/>
  <dgm:extLst>
    <a:ext uri="http://schemas.microsoft.com/office/drawing/2008/diagram">
      <dsp:dataModelExt xmlns=""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E45308D-9E52-4F02-8025-5FFFCEFC80E1}" type="doc">
      <dgm:prSet loTypeId="urn:microsoft.com/office/officeart/2005/8/layout/chevron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5537BB5-9E5B-466C-8D55-94F24A5839BE}">
      <dgm:prSet phldrT="[Текст]"/>
      <dgm:spPr/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196F5BBE-60E3-4B08-B256-CFBD2C39DE70}" type="parTrans" cxnId="{23ABDC62-7671-4E2D-B658-FEBB26698FB5}">
      <dgm:prSet/>
      <dgm:spPr/>
      <dgm:t>
        <a:bodyPr/>
        <a:lstStyle/>
        <a:p>
          <a:endParaRPr lang="ru-RU"/>
        </a:p>
      </dgm:t>
    </dgm:pt>
    <dgm:pt modelId="{6D77D79E-B08B-445D-80DF-9C64FFDE7295}" type="sibTrans" cxnId="{23ABDC62-7671-4E2D-B658-FEBB26698FB5}">
      <dgm:prSet/>
      <dgm:spPr/>
      <dgm:t>
        <a:bodyPr/>
        <a:lstStyle/>
        <a:p>
          <a:endParaRPr lang="ru-RU"/>
        </a:p>
      </dgm:t>
    </dgm:pt>
    <dgm:pt modelId="{FDB4B450-3A28-4450-A334-EF54BAFAC7D8}">
      <dgm:prSet phldrT="[Текст]" custT="1"/>
      <dgm:spPr/>
      <dgm:t>
        <a:bodyPr/>
        <a:lstStyle/>
        <a:p>
          <a:pPr algn="l"/>
          <a:endParaRPr lang="ru-RU" sz="4000" b="0" dirty="0">
            <a:solidFill>
              <a:schemeClr val="bg2">
                <a:lumMod val="60000"/>
                <a:lumOff val="40000"/>
              </a:schemeClr>
            </a:solidFill>
          </a:endParaRPr>
        </a:p>
      </dgm:t>
    </dgm:pt>
    <dgm:pt modelId="{BD29501B-933E-48AC-9DB1-C5910DE63B22}" type="parTrans" cxnId="{0E916CE7-FB72-490A-AEB6-A3FA65F57E8B}">
      <dgm:prSet/>
      <dgm:spPr/>
      <dgm:t>
        <a:bodyPr/>
        <a:lstStyle/>
        <a:p>
          <a:endParaRPr lang="ru-RU"/>
        </a:p>
      </dgm:t>
    </dgm:pt>
    <dgm:pt modelId="{1EC012B9-D2D4-4E50-A277-5E9F24E0A16C}" type="sibTrans" cxnId="{0E916CE7-FB72-490A-AEB6-A3FA65F57E8B}">
      <dgm:prSet/>
      <dgm:spPr/>
      <dgm:t>
        <a:bodyPr/>
        <a:lstStyle/>
        <a:p>
          <a:endParaRPr lang="ru-RU"/>
        </a:p>
      </dgm:t>
    </dgm:pt>
    <dgm:pt modelId="{B9C96176-02A6-4EDA-8079-E846E2227BD7}">
      <dgm:prSet phldrT="[Текст]"/>
      <dgm:spPr/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5F8AF414-2AF0-4ED4-909F-7C0D00056488}" type="parTrans" cxnId="{3AB82A1F-9DA2-4EFF-967F-C64F0435F26D}">
      <dgm:prSet/>
      <dgm:spPr/>
      <dgm:t>
        <a:bodyPr/>
        <a:lstStyle/>
        <a:p>
          <a:endParaRPr lang="ru-RU"/>
        </a:p>
      </dgm:t>
    </dgm:pt>
    <dgm:pt modelId="{D3CF37B2-9118-4AD3-BC46-0F6DC7F80CCD}" type="sibTrans" cxnId="{3AB82A1F-9DA2-4EFF-967F-C64F0435F26D}">
      <dgm:prSet/>
      <dgm:spPr/>
      <dgm:t>
        <a:bodyPr/>
        <a:lstStyle/>
        <a:p>
          <a:endParaRPr lang="ru-RU"/>
        </a:p>
      </dgm:t>
    </dgm:pt>
    <dgm:pt modelId="{4647E31B-B206-4CDD-AECA-A3108BBB60D3}">
      <dgm:prSet phldrT="[Текст]" custT="1"/>
      <dgm:spPr/>
      <dgm:t>
        <a:bodyPr/>
        <a:lstStyle/>
        <a:p>
          <a:pPr algn="l"/>
          <a:endParaRPr lang="ru-RU" sz="4100" b="0" dirty="0">
            <a:solidFill>
              <a:schemeClr val="bg2">
                <a:lumMod val="60000"/>
                <a:lumOff val="40000"/>
              </a:schemeClr>
            </a:solidFill>
          </a:endParaRPr>
        </a:p>
      </dgm:t>
    </dgm:pt>
    <dgm:pt modelId="{61284B57-14A0-44B5-950A-0F3104E015F4}" type="parTrans" cxnId="{ADF3B5D0-B702-4E5D-9E75-C9FAB3EE66E2}">
      <dgm:prSet/>
      <dgm:spPr/>
      <dgm:t>
        <a:bodyPr/>
        <a:lstStyle/>
        <a:p>
          <a:endParaRPr lang="ru-RU"/>
        </a:p>
      </dgm:t>
    </dgm:pt>
    <dgm:pt modelId="{B0111005-36D0-4961-9C53-063D6276E308}" type="sibTrans" cxnId="{ADF3B5D0-B702-4E5D-9E75-C9FAB3EE66E2}">
      <dgm:prSet/>
      <dgm:spPr/>
      <dgm:t>
        <a:bodyPr/>
        <a:lstStyle/>
        <a:p>
          <a:endParaRPr lang="ru-RU"/>
        </a:p>
      </dgm:t>
    </dgm:pt>
    <dgm:pt modelId="{418B6525-7919-4486-AA3C-1434F93F1613}">
      <dgm:prSet phldrT="[Текст]"/>
      <dgm:spPr/>
      <dgm:t>
        <a:bodyPr/>
        <a:lstStyle/>
        <a:p>
          <a:r>
            <a:rPr lang="ru-RU" dirty="0" smtClean="0"/>
            <a:t> 3</a:t>
          </a:r>
          <a:endParaRPr lang="ru-RU" dirty="0"/>
        </a:p>
      </dgm:t>
    </dgm:pt>
    <dgm:pt modelId="{BF2FF3A2-AB06-4FFD-B0BD-6D87A20B8FEA}" type="parTrans" cxnId="{B791A690-05E0-4B90-915C-F7471F2C0D99}">
      <dgm:prSet/>
      <dgm:spPr/>
      <dgm:t>
        <a:bodyPr/>
        <a:lstStyle/>
        <a:p>
          <a:endParaRPr lang="ru-RU"/>
        </a:p>
      </dgm:t>
    </dgm:pt>
    <dgm:pt modelId="{A331D653-750F-42F2-B251-F07569890D69}" type="sibTrans" cxnId="{B791A690-05E0-4B90-915C-F7471F2C0D99}">
      <dgm:prSet/>
      <dgm:spPr/>
      <dgm:t>
        <a:bodyPr/>
        <a:lstStyle/>
        <a:p>
          <a:endParaRPr lang="ru-RU"/>
        </a:p>
      </dgm:t>
    </dgm:pt>
    <dgm:pt modelId="{33BABF7D-2E95-4DB4-AC24-665F9F3A34F1}">
      <dgm:prSet custT="1"/>
      <dgm:spPr/>
      <dgm:t>
        <a:bodyPr/>
        <a:lstStyle/>
        <a:p>
          <a:r>
            <a:rPr lang="ru-RU" sz="1600" b="1" dirty="0" smtClean="0">
              <a:solidFill>
                <a:srgbClr val="C00000"/>
              </a:solidFill>
              <a:latin typeface="+mj-lt"/>
            </a:rPr>
            <a:t>разработка </a:t>
          </a:r>
          <a:r>
            <a:rPr lang="ru-RU" sz="1600" b="1" dirty="0" smtClean="0">
              <a:latin typeface="+mj-lt"/>
            </a:rPr>
            <a:t>содержания учебного курса (лекции, задания, тесты и т.д.);</a:t>
          </a:r>
          <a:endParaRPr lang="ru-RU" sz="1600" b="1" dirty="0">
            <a:latin typeface="+mj-lt"/>
          </a:endParaRPr>
        </a:p>
      </dgm:t>
    </dgm:pt>
    <dgm:pt modelId="{E9ECF05A-5740-4910-9A9C-EBBB1227B3B8}" type="parTrans" cxnId="{B189CB72-E6A0-456C-B8E5-7F9665D673B2}">
      <dgm:prSet/>
      <dgm:spPr/>
      <dgm:t>
        <a:bodyPr/>
        <a:lstStyle/>
        <a:p>
          <a:endParaRPr lang="ru-RU"/>
        </a:p>
      </dgm:t>
    </dgm:pt>
    <dgm:pt modelId="{85B40C03-D670-4BF9-9BCB-74AC4BAE52BC}" type="sibTrans" cxnId="{B189CB72-E6A0-456C-B8E5-7F9665D673B2}">
      <dgm:prSet/>
      <dgm:spPr/>
      <dgm:t>
        <a:bodyPr/>
        <a:lstStyle/>
        <a:p>
          <a:endParaRPr lang="ru-RU"/>
        </a:p>
      </dgm:t>
    </dgm:pt>
    <dgm:pt modelId="{3DB1B367-2767-4700-99A1-0D9ED65C374B}">
      <dgm:prSet custT="1"/>
      <dgm:spPr/>
      <dgm:t>
        <a:bodyPr/>
        <a:lstStyle/>
        <a:p>
          <a:endParaRPr lang="ru-RU" sz="4000" b="0" dirty="0">
            <a:solidFill>
              <a:schemeClr val="bg2">
                <a:lumMod val="60000"/>
                <a:lumOff val="40000"/>
              </a:schemeClr>
            </a:solidFill>
          </a:endParaRPr>
        </a:p>
      </dgm:t>
    </dgm:pt>
    <dgm:pt modelId="{9615D837-2894-4AD9-83BC-4D13AAA8E7F8}" type="parTrans" cxnId="{659BAEDE-DA7E-4FA3-BE53-9185D4BF0009}">
      <dgm:prSet/>
      <dgm:spPr/>
      <dgm:t>
        <a:bodyPr/>
        <a:lstStyle/>
        <a:p>
          <a:endParaRPr lang="ru-RU"/>
        </a:p>
      </dgm:t>
    </dgm:pt>
    <dgm:pt modelId="{287841AE-49E4-47AE-845F-FFEA0FE516CC}" type="sibTrans" cxnId="{659BAEDE-DA7E-4FA3-BE53-9185D4BF0009}">
      <dgm:prSet/>
      <dgm:spPr/>
      <dgm:t>
        <a:bodyPr/>
        <a:lstStyle/>
        <a:p>
          <a:endParaRPr lang="ru-RU"/>
        </a:p>
      </dgm:t>
    </dgm:pt>
    <dgm:pt modelId="{EF815AA6-CD0A-42C3-8A4C-427892D6D0B7}">
      <dgm:prSet custT="1"/>
      <dgm:spPr/>
      <dgm:t>
        <a:bodyPr/>
        <a:lstStyle/>
        <a:p>
          <a:r>
            <a:rPr lang="ru-RU" sz="1600" b="1" dirty="0" smtClean="0">
              <a:solidFill>
                <a:srgbClr val="C00000"/>
              </a:solidFill>
              <a:latin typeface="+mj-lt"/>
            </a:rPr>
            <a:t>доставка </a:t>
          </a:r>
          <a:r>
            <a:rPr lang="ru-RU" sz="1600" b="1" dirty="0" smtClean="0">
              <a:latin typeface="+mj-lt"/>
            </a:rPr>
            <a:t>курса обучающимся – размещение на сайте ЦДО;</a:t>
          </a:r>
          <a:endParaRPr lang="ru-RU" sz="1600" b="1" dirty="0">
            <a:latin typeface="+mj-lt"/>
          </a:endParaRPr>
        </a:p>
      </dgm:t>
    </dgm:pt>
    <dgm:pt modelId="{71BBF62F-53A4-40FD-97D2-2730B59CE083}" type="parTrans" cxnId="{C083129F-24C7-44EB-8FBA-EE0E3236F0C5}">
      <dgm:prSet/>
      <dgm:spPr/>
      <dgm:t>
        <a:bodyPr/>
        <a:lstStyle/>
        <a:p>
          <a:endParaRPr lang="ru-RU"/>
        </a:p>
      </dgm:t>
    </dgm:pt>
    <dgm:pt modelId="{C0E7A2B6-9198-4A4F-B313-1F01C4324E8C}" type="sibTrans" cxnId="{C083129F-24C7-44EB-8FBA-EE0E3236F0C5}">
      <dgm:prSet/>
      <dgm:spPr/>
      <dgm:t>
        <a:bodyPr/>
        <a:lstStyle/>
        <a:p>
          <a:endParaRPr lang="ru-RU"/>
        </a:p>
      </dgm:t>
    </dgm:pt>
    <dgm:pt modelId="{02D83AA9-4C27-40DC-B55A-88C93D7CA517}">
      <dgm:prSet phldrT="[Текст]" custT="1"/>
      <dgm:spPr/>
      <dgm:t>
        <a:bodyPr/>
        <a:lstStyle/>
        <a:p>
          <a:pPr algn="l"/>
          <a:r>
            <a:rPr lang="ru-RU" sz="1600" b="1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16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администрирование</a:t>
          </a:r>
          <a:r>
            <a:rPr lang="ru-RU" sz="1600" b="1" dirty="0" smtClean="0">
              <a:latin typeface="Arial" pitchFamily="34" charset="0"/>
              <a:cs typeface="Arial" pitchFamily="34" charset="0"/>
            </a:rPr>
            <a:t> курса (посещаемость и текущий контроль, итоговые тесты и проверки,  т.д.).</a:t>
          </a:r>
          <a:endParaRPr lang="ru-RU" sz="1600" b="1" dirty="0">
            <a:latin typeface="Arial" pitchFamily="34" charset="0"/>
            <a:cs typeface="Arial" pitchFamily="34" charset="0"/>
          </a:endParaRPr>
        </a:p>
      </dgm:t>
    </dgm:pt>
    <dgm:pt modelId="{D80ABBD5-010A-456A-8B85-DCE5740E4A7C}" type="sibTrans" cxnId="{F9F7FC11-73B3-4202-9BD4-1BC99B6D3C80}">
      <dgm:prSet/>
      <dgm:spPr/>
      <dgm:t>
        <a:bodyPr/>
        <a:lstStyle/>
        <a:p>
          <a:endParaRPr lang="ru-RU"/>
        </a:p>
      </dgm:t>
    </dgm:pt>
    <dgm:pt modelId="{7F7B3A09-2EB4-44B5-B974-C3AF272767F6}" type="parTrans" cxnId="{F9F7FC11-73B3-4202-9BD4-1BC99B6D3C80}">
      <dgm:prSet/>
      <dgm:spPr/>
      <dgm:t>
        <a:bodyPr/>
        <a:lstStyle/>
        <a:p>
          <a:endParaRPr lang="ru-RU"/>
        </a:p>
      </dgm:t>
    </dgm:pt>
    <dgm:pt modelId="{C85CAA7D-5A0B-47A7-8022-5B418D85783E}">
      <dgm:prSet custT="1"/>
      <dgm:spPr/>
      <dgm:t>
        <a:bodyPr/>
        <a:lstStyle/>
        <a:p>
          <a:endParaRPr lang="ru-RU" sz="1600" b="1" dirty="0">
            <a:solidFill>
              <a:schemeClr val="bg2">
                <a:lumMod val="75000"/>
              </a:schemeClr>
            </a:solidFill>
            <a:latin typeface="+mj-lt"/>
          </a:endParaRPr>
        </a:p>
      </dgm:t>
    </dgm:pt>
    <dgm:pt modelId="{FA7644E7-A566-4314-9018-03559D6755DB}" type="parTrans" cxnId="{43DB8E22-5424-4C13-8C9E-1D14F5CD251B}">
      <dgm:prSet/>
      <dgm:spPr/>
      <dgm:t>
        <a:bodyPr/>
        <a:lstStyle/>
        <a:p>
          <a:endParaRPr lang="ru-RU"/>
        </a:p>
      </dgm:t>
    </dgm:pt>
    <dgm:pt modelId="{C4136019-28E7-49AD-8054-A85814DBD43B}" type="sibTrans" cxnId="{43DB8E22-5424-4C13-8C9E-1D14F5CD251B}">
      <dgm:prSet/>
      <dgm:spPr/>
      <dgm:t>
        <a:bodyPr/>
        <a:lstStyle/>
        <a:p>
          <a:endParaRPr lang="ru-RU"/>
        </a:p>
      </dgm:t>
    </dgm:pt>
    <dgm:pt modelId="{F07C8FF4-DF96-4E8B-AC44-91F9C33215C4}">
      <dgm:prSet custT="1"/>
      <dgm:spPr/>
      <dgm:t>
        <a:bodyPr/>
        <a:lstStyle/>
        <a:p>
          <a:endParaRPr lang="ru-RU" sz="1600" b="1" dirty="0">
            <a:solidFill>
              <a:schemeClr val="bg2">
                <a:lumMod val="75000"/>
              </a:schemeClr>
            </a:solidFill>
            <a:latin typeface="+mj-lt"/>
          </a:endParaRPr>
        </a:p>
      </dgm:t>
    </dgm:pt>
    <dgm:pt modelId="{AD340226-F49D-4744-9E46-B4477FE58855}" type="parTrans" cxnId="{5F8C8339-15ED-41D5-A257-8A811B3D8668}">
      <dgm:prSet/>
      <dgm:spPr/>
      <dgm:t>
        <a:bodyPr/>
        <a:lstStyle/>
        <a:p>
          <a:endParaRPr lang="ru-RU"/>
        </a:p>
      </dgm:t>
    </dgm:pt>
    <dgm:pt modelId="{BD6C951C-D0EF-43AE-9A79-8010495342EE}" type="sibTrans" cxnId="{5F8C8339-15ED-41D5-A257-8A811B3D8668}">
      <dgm:prSet/>
      <dgm:spPr/>
      <dgm:t>
        <a:bodyPr/>
        <a:lstStyle/>
        <a:p>
          <a:endParaRPr lang="ru-RU"/>
        </a:p>
      </dgm:t>
    </dgm:pt>
    <dgm:pt modelId="{9B5B8E28-CDD6-483E-9E7F-A2A11388B630}" type="pres">
      <dgm:prSet presAssocID="{FE45308D-9E52-4F02-8025-5FFFCEFC80E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A189154-C910-431A-B8AC-7F0476A9AF9D}" type="pres">
      <dgm:prSet presAssocID="{15537BB5-9E5B-466C-8D55-94F24A5839BE}" presName="composite" presStyleCnt="0"/>
      <dgm:spPr/>
      <dgm:t>
        <a:bodyPr/>
        <a:lstStyle/>
        <a:p>
          <a:endParaRPr lang="ru-RU"/>
        </a:p>
      </dgm:t>
    </dgm:pt>
    <dgm:pt modelId="{EF9A3544-0FD2-4260-B1B2-568BB3F96E4A}" type="pres">
      <dgm:prSet presAssocID="{15537BB5-9E5B-466C-8D55-94F24A5839BE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C4FD5F-04A7-4C1F-B198-A9CDA8F5092A}" type="pres">
      <dgm:prSet presAssocID="{15537BB5-9E5B-466C-8D55-94F24A5839BE}" presName="descendantText" presStyleLbl="alignAcc1" presStyleIdx="0" presStyleCnt="3" custLinFactNeighborY="-81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0E9565-50AC-4E70-9AB1-E6900C13278A}" type="pres">
      <dgm:prSet presAssocID="{6D77D79E-B08B-445D-80DF-9C64FFDE7295}" presName="sp" presStyleCnt="0"/>
      <dgm:spPr/>
      <dgm:t>
        <a:bodyPr/>
        <a:lstStyle/>
        <a:p>
          <a:endParaRPr lang="ru-RU"/>
        </a:p>
      </dgm:t>
    </dgm:pt>
    <dgm:pt modelId="{C0847970-BA47-49FB-B482-721517720CE8}" type="pres">
      <dgm:prSet presAssocID="{B9C96176-02A6-4EDA-8079-E846E2227BD7}" presName="composite" presStyleCnt="0"/>
      <dgm:spPr/>
      <dgm:t>
        <a:bodyPr/>
        <a:lstStyle/>
        <a:p>
          <a:endParaRPr lang="ru-RU"/>
        </a:p>
      </dgm:t>
    </dgm:pt>
    <dgm:pt modelId="{AFB4882B-C197-4D8E-BA54-91B3A9BDF36F}" type="pres">
      <dgm:prSet presAssocID="{B9C96176-02A6-4EDA-8079-E846E2227BD7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0DBF9F-7652-4C55-B4B2-B0AAA2AA06D5}" type="pres">
      <dgm:prSet presAssocID="{B9C96176-02A6-4EDA-8079-E846E2227BD7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78C01D-15F1-4F07-9D44-9FA82B66DB84}" type="pres">
      <dgm:prSet presAssocID="{D3CF37B2-9118-4AD3-BC46-0F6DC7F80CCD}" presName="sp" presStyleCnt="0"/>
      <dgm:spPr/>
      <dgm:t>
        <a:bodyPr/>
        <a:lstStyle/>
        <a:p>
          <a:endParaRPr lang="ru-RU"/>
        </a:p>
      </dgm:t>
    </dgm:pt>
    <dgm:pt modelId="{64E89177-811B-443D-AB03-B6A4AECB36FB}" type="pres">
      <dgm:prSet presAssocID="{418B6525-7919-4486-AA3C-1434F93F1613}" presName="composite" presStyleCnt="0"/>
      <dgm:spPr/>
      <dgm:t>
        <a:bodyPr/>
        <a:lstStyle/>
        <a:p>
          <a:endParaRPr lang="ru-RU"/>
        </a:p>
      </dgm:t>
    </dgm:pt>
    <dgm:pt modelId="{5062AF3B-912A-4C39-A2EA-67F36BBDE85D}" type="pres">
      <dgm:prSet presAssocID="{418B6525-7919-4486-AA3C-1434F93F1613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18B566-76C0-40EC-ADAB-26EFE76D71AA}" type="pres">
      <dgm:prSet presAssocID="{418B6525-7919-4486-AA3C-1434F93F1613}" presName="descendantText" presStyleLbl="alignAcc1" presStyleIdx="2" presStyleCnt="3" custScaleY="113579" custLinFactNeighborX="146" custLinFactNeighborY="48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791A690-05E0-4B90-915C-F7471F2C0D99}" srcId="{FE45308D-9E52-4F02-8025-5FFFCEFC80E1}" destId="{418B6525-7919-4486-AA3C-1434F93F1613}" srcOrd="2" destOrd="0" parTransId="{BF2FF3A2-AB06-4FFD-B0BD-6D87A20B8FEA}" sibTransId="{A331D653-750F-42F2-B251-F07569890D69}"/>
    <dgm:cxn modelId="{78843B25-D857-4B2F-8F09-5B83C5B66DF9}" type="presOf" srcId="{C85CAA7D-5A0B-47A7-8022-5B418D85783E}" destId="{790DBF9F-7652-4C55-B4B2-B0AAA2AA06D5}" srcOrd="0" destOrd="3" presId="urn:microsoft.com/office/officeart/2005/8/layout/chevron2"/>
    <dgm:cxn modelId="{0E916CE7-FB72-490A-AEB6-A3FA65F57E8B}" srcId="{15537BB5-9E5B-466C-8D55-94F24A5839BE}" destId="{FDB4B450-3A28-4450-A334-EF54BAFAC7D8}" srcOrd="0" destOrd="0" parTransId="{BD29501B-933E-48AC-9DB1-C5910DE63B22}" sibTransId="{1EC012B9-D2D4-4E50-A277-5E9F24E0A16C}"/>
    <dgm:cxn modelId="{4EA5BDAA-F892-4C5C-B1CA-FFB42C3CD9EA}" type="presOf" srcId="{15537BB5-9E5B-466C-8D55-94F24A5839BE}" destId="{EF9A3544-0FD2-4260-B1B2-568BB3F96E4A}" srcOrd="0" destOrd="0" presId="urn:microsoft.com/office/officeart/2005/8/layout/chevron2"/>
    <dgm:cxn modelId="{F7583EA3-35F6-4861-A216-99DEEAD6DFEE}" type="presOf" srcId="{02D83AA9-4C27-40DC-B55A-88C93D7CA517}" destId="{6718B566-76C0-40EC-ADAB-26EFE76D71AA}" srcOrd="0" destOrd="0" presId="urn:microsoft.com/office/officeart/2005/8/layout/chevron2"/>
    <dgm:cxn modelId="{0A5B7ABB-4603-4A5E-8448-0BBA9200AF11}" type="presOf" srcId="{FE45308D-9E52-4F02-8025-5FFFCEFC80E1}" destId="{9B5B8E28-CDD6-483E-9E7F-A2A11388B630}" srcOrd="0" destOrd="0" presId="urn:microsoft.com/office/officeart/2005/8/layout/chevron2"/>
    <dgm:cxn modelId="{659BAEDE-DA7E-4FA3-BE53-9185D4BF0009}" srcId="{15537BB5-9E5B-466C-8D55-94F24A5839BE}" destId="{3DB1B367-2767-4700-99A1-0D9ED65C374B}" srcOrd="2" destOrd="0" parTransId="{9615D837-2894-4AD9-83BC-4D13AAA8E7F8}" sibTransId="{287841AE-49E4-47AE-845F-FFEA0FE516CC}"/>
    <dgm:cxn modelId="{33E52577-F5F0-4984-8547-D37C53CB08AD}" type="presOf" srcId="{4647E31B-B206-4CDD-AECA-A3108BBB60D3}" destId="{790DBF9F-7652-4C55-B4B2-B0AAA2AA06D5}" srcOrd="0" destOrd="0" presId="urn:microsoft.com/office/officeart/2005/8/layout/chevron2"/>
    <dgm:cxn modelId="{E3945F45-DB77-45EC-9534-234044A62485}" type="presOf" srcId="{F07C8FF4-DF96-4E8B-AC44-91F9C33215C4}" destId="{790DBF9F-7652-4C55-B4B2-B0AAA2AA06D5}" srcOrd="0" destOrd="2" presId="urn:microsoft.com/office/officeart/2005/8/layout/chevron2"/>
    <dgm:cxn modelId="{3AB82A1F-9DA2-4EFF-967F-C64F0435F26D}" srcId="{FE45308D-9E52-4F02-8025-5FFFCEFC80E1}" destId="{B9C96176-02A6-4EDA-8079-E846E2227BD7}" srcOrd="1" destOrd="0" parTransId="{5F8AF414-2AF0-4ED4-909F-7C0D00056488}" sibTransId="{D3CF37B2-9118-4AD3-BC46-0F6DC7F80CCD}"/>
    <dgm:cxn modelId="{ADF3B5D0-B702-4E5D-9E75-C9FAB3EE66E2}" srcId="{B9C96176-02A6-4EDA-8079-E846E2227BD7}" destId="{4647E31B-B206-4CDD-AECA-A3108BBB60D3}" srcOrd="0" destOrd="0" parTransId="{61284B57-14A0-44B5-950A-0F3104E015F4}" sibTransId="{B0111005-36D0-4961-9C53-063D6276E308}"/>
    <dgm:cxn modelId="{F9F7FC11-73B3-4202-9BD4-1BC99B6D3C80}" srcId="{418B6525-7919-4486-AA3C-1434F93F1613}" destId="{02D83AA9-4C27-40DC-B55A-88C93D7CA517}" srcOrd="0" destOrd="0" parTransId="{7F7B3A09-2EB4-44B5-B974-C3AF272767F6}" sibTransId="{D80ABBD5-010A-456A-8B85-DCE5740E4A7C}"/>
    <dgm:cxn modelId="{B189CB72-E6A0-456C-B8E5-7F9665D673B2}" srcId="{15537BB5-9E5B-466C-8D55-94F24A5839BE}" destId="{33BABF7D-2E95-4DB4-AC24-665F9F3A34F1}" srcOrd="1" destOrd="0" parTransId="{E9ECF05A-5740-4910-9A9C-EBBB1227B3B8}" sibTransId="{85B40C03-D670-4BF9-9BCB-74AC4BAE52BC}"/>
    <dgm:cxn modelId="{FCB27637-5411-43D8-8AD2-D7B9E5F08FAF}" type="presOf" srcId="{3DB1B367-2767-4700-99A1-0D9ED65C374B}" destId="{71C4FD5F-04A7-4C1F-B198-A9CDA8F5092A}" srcOrd="0" destOrd="2" presId="urn:microsoft.com/office/officeart/2005/8/layout/chevron2"/>
    <dgm:cxn modelId="{C083129F-24C7-44EB-8FBA-EE0E3236F0C5}" srcId="{B9C96176-02A6-4EDA-8079-E846E2227BD7}" destId="{EF815AA6-CD0A-42C3-8A4C-427892D6D0B7}" srcOrd="1" destOrd="0" parTransId="{71BBF62F-53A4-40FD-97D2-2730B59CE083}" sibTransId="{C0E7A2B6-9198-4A4F-B313-1F01C4324E8C}"/>
    <dgm:cxn modelId="{43DB8E22-5424-4C13-8C9E-1D14F5CD251B}" srcId="{B9C96176-02A6-4EDA-8079-E846E2227BD7}" destId="{C85CAA7D-5A0B-47A7-8022-5B418D85783E}" srcOrd="3" destOrd="0" parTransId="{FA7644E7-A566-4314-9018-03559D6755DB}" sibTransId="{C4136019-28E7-49AD-8054-A85814DBD43B}"/>
    <dgm:cxn modelId="{B4932431-3B6A-4BF0-A691-19BEA2A52112}" type="presOf" srcId="{EF815AA6-CD0A-42C3-8A4C-427892D6D0B7}" destId="{790DBF9F-7652-4C55-B4B2-B0AAA2AA06D5}" srcOrd="0" destOrd="1" presId="urn:microsoft.com/office/officeart/2005/8/layout/chevron2"/>
    <dgm:cxn modelId="{7BE5033E-7DA8-45A0-949A-379766EF6B50}" type="presOf" srcId="{FDB4B450-3A28-4450-A334-EF54BAFAC7D8}" destId="{71C4FD5F-04A7-4C1F-B198-A9CDA8F5092A}" srcOrd="0" destOrd="0" presId="urn:microsoft.com/office/officeart/2005/8/layout/chevron2"/>
    <dgm:cxn modelId="{23ABDC62-7671-4E2D-B658-FEBB26698FB5}" srcId="{FE45308D-9E52-4F02-8025-5FFFCEFC80E1}" destId="{15537BB5-9E5B-466C-8D55-94F24A5839BE}" srcOrd="0" destOrd="0" parTransId="{196F5BBE-60E3-4B08-B256-CFBD2C39DE70}" sibTransId="{6D77D79E-B08B-445D-80DF-9C64FFDE7295}"/>
    <dgm:cxn modelId="{5F8C8339-15ED-41D5-A257-8A811B3D8668}" srcId="{B9C96176-02A6-4EDA-8079-E846E2227BD7}" destId="{F07C8FF4-DF96-4E8B-AC44-91F9C33215C4}" srcOrd="2" destOrd="0" parTransId="{AD340226-F49D-4744-9E46-B4477FE58855}" sibTransId="{BD6C951C-D0EF-43AE-9A79-8010495342EE}"/>
    <dgm:cxn modelId="{C711D923-835F-4330-BD0B-5BF3FDC028B5}" type="presOf" srcId="{B9C96176-02A6-4EDA-8079-E846E2227BD7}" destId="{AFB4882B-C197-4D8E-BA54-91B3A9BDF36F}" srcOrd="0" destOrd="0" presId="urn:microsoft.com/office/officeart/2005/8/layout/chevron2"/>
    <dgm:cxn modelId="{1AFA2031-CECB-40F7-9FF7-D72E5DFF0B12}" type="presOf" srcId="{418B6525-7919-4486-AA3C-1434F93F1613}" destId="{5062AF3B-912A-4C39-A2EA-67F36BBDE85D}" srcOrd="0" destOrd="0" presId="urn:microsoft.com/office/officeart/2005/8/layout/chevron2"/>
    <dgm:cxn modelId="{0CBCAF29-47F3-4C01-A7A9-7545F4A6A37F}" type="presOf" srcId="{33BABF7D-2E95-4DB4-AC24-665F9F3A34F1}" destId="{71C4FD5F-04A7-4C1F-B198-A9CDA8F5092A}" srcOrd="0" destOrd="1" presId="urn:microsoft.com/office/officeart/2005/8/layout/chevron2"/>
    <dgm:cxn modelId="{79ED7AEF-EF8D-48B1-B0CB-07E4BAA8C05B}" type="presParOf" srcId="{9B5B8E28-CDD6-483E-9E7F-A2A11388B630}" destId="{FA189154-C910-431A-B8AC-7F0476A9AF9D}" srcOrd="0" destOrd="0" presId="urn:microsoft.com/office/officeart/2005/8/layout/chevron2"/>
    <dgm:cxn modelId="{617033DF-92F7-488C-9EB5-A4C3B28392F9}" type="presParOf" srcId="{FA189154-C910-431A-B8AC-7F0476A9AF9D}" destId="{EF9A3544-0FD2-4260-B1B2-568BB3F96E4A}" srcOrd="0" destOrd="0" presId="urn:microsoft.com/office/officeart/2005/8/layout/chevron2"/>
    <dgm:cxn modelId="{80A6D4AF-9431-4E45-A5C8-377D7ED5DC3C}" type="presParOf" srcId="{FA189154-C910-431A-B8AC-7F0476A9AF9D}" destId="{71C4FD5F-04A7-4C1F-B198-A9CDA8F5092A}" srcOrd="1" destOrd="0" presId="urn:microsoft.com/office/officeart/2005/8/layout/chevron2"/>
    <dgm:cxn modelId="{86676D20-D972-4BED-BD1F-BD2A7EAEF718}" type="presParOf" srcId="{9B5B8E28-CDD6-483E-9E7F-A2A11388B630}" destId="{F00E9565-50AC-4E70-9AB1-E6900C13278A}" srcOrd="1" destOrd="0" presId="urn:microsoft.com/office/officeart/2005/8/layout/chevron2"/>
    <dgm:cxn modelId="{BB1B6938-6E81-4E85-BF59-E563FCC3EAFB}" type="presParOf" srcId="{9B5B8E28-CDD6-483E-9E7F-A2A11388B630}" destId="{C0847970-BA47-49FB-B482-721517720CE8}" srcOrd="2" destOrd="0" presId="urn:microsoft.com/office/officeart/2005/8/layout/chevron2"/>
    <dgm:cxn modelId="{8D784732-CD37-4DDA-B449-A70C7B7F6E98}" type="presParOf" srcId="{C0847970-BA47-49FB-B482-721517720CE8}" destId="{AFB4882B-C197-4D8E-BA54-91B3A9BDF36F}" srcOrd="0" destOrd="0" presId="urn:microsoft.com/office/officeart/2005/8/layout/chevron2"/>
    <dgm:cxn modelId="{7735B4D6-1A8C-4FA6-92CE-FBB26CA31330}" type="presParOf" srcId="{C0847970-BA47-49FB-B482-721517720CE8}" destId="{790DBF9F-7652-4C55-B4B2-B0AAA2AA06D5}" srcOrd="1" destOrd="0" presId="urn:microsoft.com/office/officeart/2005/8/layout/chevron2"/>
    <dgm:cxn modelId="{880F35DD-B3A4-4977-BEDE-A05AC40DF5E9}" type="presParOf" srcId="{9B5B8E28-CDD6-483E-9E7F-A2A11388B630}" destId="{1678C01D-15F1-4F07-9D44-9FA82B66DB84}" srcOrd="3" destOrd="0" presId="urn:microsoft.com/office/officeart/2005/8/layout/chevron2"/>
    <dgm:cxn modelId="{628C19CB-4040-49A2-9B31-57CBCA015E07}" type="presParOf" srcId="{9B5B8E28-CDD6-483E-9E7F-A2A11388B630}" destId="{64E89177-811B-443D-AB03-B6A4AECB36FB}" srcOrd="4" destOrd="0" presId="urn:microsoft.com/office/officeart/2005/8/layout/chevron2"/>
    <dgm:cxn modelId="{8A242712-7E67-43A5-ADCC-E56D148239DB}" type="presParOf" srcId="{64E89177-811B-443D-AB03-B6A4AECB36FB}" destId="{5062AF3B-912A-4C39-A2EA-67F36BBDE85D}" srcOrd="0" destOrd="0" presId="urn:microsoft.com/office/officeart/2005/8/layout/chevron2"/>
    <dgm:cxn modelId="{49BAE0D3-DB56-46DF-AF4B-3348FF8087A6}" type="presParOf" srcId="{64E89177-811B-443D-AB03-B6A4AECB36FB}" destId="{6718B566-76C0-40EC-ADAB-26EFE76D71AA}" srcOrd="1" destOrd="0" presId="urn:microsoft.com/office/officeart/2005/8/layout/chevron2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CD02B1E-B6AD-4AC7-85A6-F2F8E38D3DE9}" type="doc">
      <dgm:prSet loTypeId="urn:microsoft.com/office/officeart/2005/8/layout/vList5" loCatId="list" qsTypeId="urn:microsoft.com/office/officeart/2005/8/quickstyle/simple5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6A1577C8-7198-4B42-BA87-1C5CAF041410}">
      <dgm:prSet phldrT="[Текст]" custT="1"/>
      <dgm:spPr/>
      <dgm:t>
        <a:bodyPr/>
        <a:lstStyle/>
        <a:p>
          <a:r>
            <a:rPr lang="ru-RU" sz="2400" b="1" dirty="0" smtClean="0">
              <a:solidFill>
                <a:srgbClr val="C00000"/>
              </a:solidFill>
              <a:latin typeface="+mj-lt"/>
            </a:rPr>
            <a:t>Задания</a:t>
          </a:r>
          <a:endParaRPr lang="ru-RU" sz="2400" b="1" dirty="0">
            <a:solidFill>
              <a:srgbClr val="C00000"/>
            </a:solidFill>
            <a:latin typeface="+mj-lt"/>
          </a:endParaRPr>
        </a:p>
      </dgm:t>
    </dgm:pt>
    <dgm:pt modelId="{DA098A7E-5417-4151-84AE-E0BA0BFBC861}" type="parTrans" cxnId="{0FC50610-1CFF-468E-A753-70418C21ABB2}">
      <dgm:prSet/>
      <dgm:spPr/>
      <dgm:t>
        <a:bodyPr/>
        <a:lstStyle/>
        <a:p>
          <a:endParaRPr lang="ru-RU"/>
        </a:p>
      </dgm:t>
    </dgm:pt>
    <dgm:pt modelId="{F547DE6B-94BE-418F-8AF2-5C917C7E4F6E}" type="sibTrans" cxnId="{0FC50610-1CFF-468E-A753-70418C21ABB2}">
      <dgm:prSet/>
      <dgm:spPr/>
      <dgm:t>
        <a:bodyPr/>
        <a:lstStyle/>
        <a:p>
          <a:endParaRPr lang="ru-RU"/>
        </a:p>
      </dgm:t>
    </dgm:pt>
    <dgm:pt modelId="{94137D72-B2D3-4478-BB1B-D3776C02443A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bg2">
                  <a:lumMod val="75000"/>
                </a:schemeClr>
              </a:solidFill>
              <a:latin typeface="+mj-lt"/>
            </a:rPr>
            <a:t>задачи, ответ на которые должен быть предоставлен в электронном виде (ответ должен быть направлен в виде одного или нескольких файлов</a:t>
          </a:r>
          <a:endParaRPr lang="ru-RU" sz="1400" b="1" dirty="0">
            <a:solidFill>
              <a:schemeClr val="bg2">
                <a:lumMod val="75000"/>
              </a:schemeClr>
            </a:solidFill>
            <a:latin typeface="+mj-lt"/>
          </a:endParaRPr>
        </a:p>
      </dgm:t>
    </dgm:pt>
    <dgm:pt modelId="{4CA7ABA6-3C0A-45C1-B936-3AF564BEE50B}" type="parTrans" cxnId="{7025AF3E-FF37-4F5F-92FC-A1F7B9FFA611}">
      <dgm:prSet/>
      <dgm:spPr/>
      <dgm:t>
        <a:bodyPr/>
        <a:lstStyle/>
        <a:p>
          <a:endParaRPr lang="ru-RU"/>
        </a:p>
      </dgm:t>
    </dgm:pt>
    <dgm:pt modelId="{105D2688-C931-407F-819F-8A34CF5621F8}" type="sibTrans" cxnId="{7025AF3E-FF37-4F5F-92FC-A1F7B9FFA611}">
      <dgm:prSet/>
      <dgm:spPr/>
      <dgm:t>
        <a:bodyPr/>
        <a:lstStyle/>
        <a:p>
          <a:endParaRPr lang="ru-RU"/>
        </a:p>
      </dgm:t>
    </dgm:pt>
    <dgm:pt modelId="{F5B27215-EBB2-4608-BEDD-1BC7CCA1D139}">
      <dgm:prSet phldrT="[Текст]" phldr="1"/>
      <dgm:spPr/>
      <dgm:t>
        <a:bodyPr/>
        <a:lstStyle/>
        <a:p>
          <a:endParaRPr lang="ru-RU" sz="1300" dirty="0"/>
        </a:p>
      </dgm:t>
    </dgm:pt>
    <dgm:pt modelId="{2B240EAC-A5FB-48C8-9166-F5149B2B4893}" type="parTrans" cxnId="{D7C6BF74-5512-47C4-994A-60565AE3D388}">
      <dgm:prSet/>
      <dgm:spPr/>
      <dgm:t>
        <a:bodyPr/>
        <a:lstStyle/>
        <a:p>
          <a:endParaRPr lang="ru-RU"/>
        </a:p>
      </dgm:t>
    </dgm:pt>
    <dgm:pt modelId="{3C9B4B12-BC0C-46C9-BA84-34E3F142BAC2}" type="sibTrans" cxnId="{D7C6BF74-5512-47C4-994A-60565AE3D388}">
      <dgm:prSet/>
      <dgm:spPr/>
      <dgm:t>
        <a:bodyPr/>
        <a:lstStyle/>
        <a:p>
          <a:endParaRPr lang="ru-RU"/>
        </a:p>
      </dgm:t>
    </dgm:pt>
    <dgm:pt modelId="{69F9E0B7-76EC-438F-8BDA-C1C29010F426}">
      <dgm:prSet phldrT="[Текст]" custT="1"/>
      <dgm:spPr/>
      <dgm:t>
        <a:bodyPr/>
        <a:lstStyle/>
        <a:p>
          <a:r>
            <a:rPr lang="ru-RU" sz="2400" b="1" dirty="0" smtClean="0">
              <a:solidFill>
                <a:srgbClr val="C00000"/>
              </a:solidFill>
              <a:latin typeface="+mj-lt"/>
            </a:rPr>
            <a:t>Рабочая тетрадь </a:t>
          </a:r>
          <a:endParaRPr lang="ru-RU" sz="2400" b="1" dirty="0">
            <a:solidFill>
              <a:srgbClr val="C00000"/>
            </a:solidFill>
            <a:latin typeface="+mj-lt"/>
          </a:endParaRPr>
        </a:p>
      </dgm:t>
    </dgm:pt>
    <dgm:pt modelId="{0DCD6336-919C-421F-9628-FFF66AB59340}" type="parTrans" cxnId="{7173A650-9A2E-4548-835C-426C8EFDE5F6}">
      <dgm:prSet/>
      <dgm:spPr/>
      <dgm:t>
        <a:bodyPr/>
        <a:lstStyle/>
        <a:p>
          <a:endParaRPr lang="ru-RU"/>
        </a:p>
      </dgm:t>
    </dgm:pt>
    <dgm:pt modelId="{375873AB-E2B7-4200-909A-F4B9572EC793}" type="sibTrans" cxnId="{7173A650-9A2E-4548-835C-426C8EFDE5F6}">
      <dgm:prSet/>
      <dgm:spPr/>
      <dgm:t>
        <a:bodyPr/>
        <a:lstStyle/>
        <a:p>
          <a:endParaRPr lang="ru-RU"/>
        </a:p>
      </dgm:t>
    </dgm:pt>
    <dgm:pt modelId="{B2F149B5-6A3E-498C-A30E-05FA5549638F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bg2">
                  <a:lumMod val="75000"/>
                </a:schemeClr>
              </a:solidFill>
              <a:latin typeface="+mj-lt"/>
            </a:rPr>
            <a:t>письменная контрольная работа или реферат. Преподаватель дает задание, слушатель дистанционного обучения должен внести ответ и может изменять его в течение некоторого времени</a:t>
          </a:r>
          <a:endParaRPr lang="ru-RU" sz="1400" b="1" dirty="0">
            <a:solidFill>
              <a:schemeClr val="bg2">
                <a:lumMod val="75000"/>
              </a:schemeClr>
            </a:solidFill>
            <a:latin typeface="+mj-lt"/>
          </a:endParaRPr>
        </a:p>
      </dgm:t>
    </dgm:pt>
    <dgm:pt modelId="{B984457C-382E-4A97-97FD-7A0726F82745}" type="parTrans" cxnId="{F559B916-2640-4484-BD8A-8973FDF9903E}">
      <dgm:prSet/>
      <dgm:spPr/>
      <dgm:t>
        <a:bodyPr/>
        <a:lstStyle/>
        <a:p>
          <a:endParaRPr lang="ru-RU"/>
        </a:p>
      </dgm:t>
    </dgm:pt>
    <dgm:pt modelId="{52EA4BAC-0BD5-4627-A8FF-53FB5885B4C6}" type="sibTrans" cxnId="{F559B916-2640-4484-BD8A-8973FDF9903E}">
      <dgm:prSet/>
      <dgm:spPr/>
      <dgm:t>
        <a:bodyPr/>
        <a:lstStyle/>
        <a:p>
          <a:endParaRPr lang="ru-RU"/>
        </a:p>
      </dgm:t>
    </dgm:pt>
    <dgm:pt modelId="{1BFCBCC0-3D19-4093-8AD6-B056FAF8B8EB}">
      <dgm:prSet phldrT="[Текст]" phldr="1"/>
      <dgm:spPr/>
      <dgm:t>
        <a:bodyPr/>
        <a:lstStyle/>
        <a:p>
          <a:endParaRPr lang="ru-RU" sz="1500" dirty="0"/>
        </a:p>
      </dgm:t>
    </dgm:pt>
    <dgm:pt modelId="{3306F9C9-9D62-4A50-8675-16415E1A7ADB}" type="parTrans" cxnId="{D54310C6-D321-4100-B361-0581B15D402E}">
      <dgm:prSet/>
      <dgm:spPr/>
      <dgm:t>
        <a:bodyPr/>
        <a:lstStyle/>
        <a:p>
          <a:endParaRPr lang="ru-RU"/>
        </a:p>
      </dgm:t>
    </dgm:pt>
    <dgm:pt modelId="{7948033C-5B0A-4D7C-905C-3B475FA87224}" type="sibTrans" cxnId="{D54310C6-D321-4100-B361-0581B15D402E}">
      <dgm:prSet/>
      <dgm:spPr/>
      <dgm:t>
        <a:bodyPr/>
        <a:lstStyle/>
        <a:p>
          <a:endParaRPr lang="ru-RU"/>
        </a:p>
      </dgm:t>
    </dgm:pt>
    <dgm:pt modelId="{E9013F6C-C477-4D8D-A4C0-5DB3A4669E38}">
      <dgm:prSet phldrT="[Текст]" custT="1"/>
      <dgm:spPr/>
      <dgm:t>
        <a:bodyPr/>
        <a:lstStyle/>
        <a:p>
          <a:r>
            <a:rPr lang="ru-RU" sz="2400" b="1" dirty="0" smtClean="0">
              <a:solidFill>
                <a:srgbClr val="C00000"/>
              </a:solidFill>
              <a:latin typeface="+mj-lt"/>
            </a:rPr>
            <a:t>Тесты</a:t>
          </a:r>
          <a:endParaRPr lang="ru-RU" sz="2400" b="1" dirty="0">
            <a:solidFill>
              <a:srgbClr val="C00000"/>
            </a:solidFill>
            <a:latin typeface="+mj-lt"/>
          </a:endParaRPr>
        </a:p>
      </dgm:t>
    </dgm:pt>
    <dgm:pt modelId="{BA936F25-562E-4441-BB29-D7F9DDAE0323}" type="parTrans" cxnId="{1B244ACA-5DFD-4FFB-9B66-64A9A4FEF587}">
      <dgm:prSet/>
      <dgm:spPr/>
      <dgm:t>
        <a:bodyPr/>
        <a:lstStyle/>
        <a:p>
          <a:endParaRPr lang="ru-RU"/>
        </a:p>
      </dgm:t>
    </dgm:pt>
    <dgm:pt modelId="{5F92917F-92F4-4D15-A7F7-B92F08BC2B2A}" type="sibTrans" cxnId="{1B244ACA-5DFD-4FFB-9B66-64A9A4FEF587}">
      <dgm:prSet/>
      <dgm:spPr/>
      <dgm:t>
        <a:bodyPr/>
        <a:lstStyle/>
        <a:p>
          <a:endParaRPr lang="ru-RU"/>
        </a:p>
      </dgm:t>
    </dgm:pt>
    <dgm:pt modelId="{2540A517-F71E-4D58-AD18-D7E9C8365749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bg2">
                  <a:lumMod val="75000"/>
                </a:schemeClr>
              </a:solidFill>
              <a:latin typeface="+mj-lt"/>
            </a:rPr>
            <a:t>основное средство контроля знаний в среде </a:t>
          </a:r>
          <a:r>
            <a:rPr lang="ru-RU" sz="1400" b="1" dirty="0" err="1" smtClean="0">
              <a:solidFill>
                <a:schemeClr val="bg2">
                  <a:lumMod val="75000"/>
                </a:schemeClr>
              </a:solidFill>
              <a:latin typeface="+mj-lt"/>
            </a:rPr>
            <a:t>Moodle</a:t>
          </a:r>
          <a:endParaRPr lang="ru-RU" sz="1400" b="1" dirty="0">
            <a:solidFill>
              <a:schemeClr val="bg2">
                <a:lumMod val="75000"/>
              </a:schemeClr>
            </a:solidFill>
            <a:latin typeface="+mj-lt"/>
          </a:endParaRPr>
        </a:p>
      </dgm:t>
    </dgm:pt>
    <dgm:pt modelId="{A5A3731E-D98C-4486-874C-9D4E126E8FCF}" type="parTrans" cxnId="{97D4D599-36F3-44A0-9D05-D24AFC4BCAA7}">
      <dgm:prSet/>
      <dgm:spPr/>
      <dgm:t>
        <a:bodyPr/>
        <a:lstStyle/>
        <a:p>
          <a:endParaRPr lang="ru-RU"/>
        </a:p>
      </dgm:t>
    </dgm:pt>
    <dgm:pt modelId="{BA491784-4D7B-499F-A01E-302EFD618454}" type="sibTrans" cxnId="{97D4D599-36F3-44A0-9D05-D24AFC4BCAA7}">
      <dgm:prSet/>
      <dgm:spPr/>
      <dgm:t>
        <a:bodyPr/>
        <a:lstStyle/>
        <a:p>
          <a:endParaRPr lang="ru-RU"/>
        </a:p>
      </dgm:t>
    </dgm:pt>
    <dgm:pt modelId="{D184D9AB-1BA8-425C-8B1C-FCEFE86AE2CD}">
      <dgm:prSet phldrT="[Текст]" phldr="1" custT="1"/>
      <dgm:spPr/>
      <dgm:t>
        <a:bodyPr/>
        <a:lstStyle/>
        <a:p>
          <a:endParaRPr lang="ru-RU" sz="1200" b="1" dirty="0">
            <a:solidFill>
              <a:schemeClr val="bg2">
                <a:lumMod val="75000"/>
              </a:schemeClr>
            </a:solidFill>
            <a:latin typeface="+mj-lt"/>
          </a:endParaRPr>
        </a:p>
      </dgm:t>
    </dgm:pt>
    <dgm:pt modelId="{BE453B85-76CF-40F4-AC90-7BADCEABD9D3}" type="parTrans" cxnId="{3EF4493B-E5EB-4CB3-B7DD-6017C5E891AA}">
      <dgm:prSet/>
      <dgm:spPr/>
      <dgm:t>
        <a:bodyPr/>
        <a:lstStyle/>
        <a:p>
          <a:endParaRPr lang="ru-RU"/>
        </a:p>
      </dgm:t>
    </dgm:pt>
    <dgm:pt modelId="{8B79D98F-8AF5-475F-8973-17BB66EE5E3C}" type="sibTrans" cxnId="{3EF4493B-E5EB-4CB3-B7DD-6017C5E891AA}">
      <dgm:prSet/>
      <dgm:spPr/>
      <dgm:t>
        <a:bodyPr/>
        <a:lstStyle/>
        <a:p>
          <a:endParaRPr lang="ru-RU"/>
        </a:p>
      </dgm:t>
    </dgm:pt>
    <dgm:pt modelId="{77BE3175-CE46-4740-A3AC-680A1D0D7E2A}" type="pres">
      <dgm:prSet presAssocID="{3CD02B1E-B6AD-4AC7-85A6-F2F8E38D3DE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120154C-6247-4257-88A0-1BE1DB585763}" type="pres">
      <dgm:prSet presAssocID="{6A1577C8-7198-4B42-BA87-1C5CAF041410}" presName="linNode" presStyleCnt="0"/>
      <dgm:spPr/>
    </dgm:pt>
    <dgm:pt modelId="{CB11D502-7C14-4616-8E85-B99B345568F0}" type="pres">
      <dgm:prSet presAssocID="{6A1577C8-7198-4B42-BA87-1C5CAF041410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3A9C23-C7EE-4D8B-AD8B-DE4262743B98}" type="pres">
      <dgm:prSet presAssocID="{6A1577C8-7198-4B42-BA87-1C5CAF041410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4233E7-AB4C-4404-99AE-27DDCC2ADACD}" type="pres">
      <dgm:prSet presAssocID="{F547DE6B-94BE-418F-8AF2-5C917C7E4F6E}" presName="sp" presStyleCnt="0"/>
      <dgm:spPr/>
    </dgm:pt>
    <dgm:pt modelId="{8026AEED-C602-45D0-AEFF-8DC6D17E79C4}" type="pres">
      <dgm:prSet presAssocID="{69F9E0B7-76EC-438F-8BDA-C1C29010F426}" presName="linNode" presStyleCnt="0"/>
      <dgm:spPr/>
    </dgm:pt>
    <dgm:pt modelId="{27B12DED-CC88-4B1E-9210-BFF6A457033B}" type="pres">
      <dgm:prSet presAssocID="{69F9E0B7-76EC-438F-8BDA-C1C29010F426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10B8B7-ABA8-457F-BA07-E67D5B386176}" type="pres">
      <dgm:prSet presAssocID="{69F9E0B7-76EC-438F-8BDA-C1C29010F426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93CB90-DF69-48A2-B302-08E661D5E822}" type="pres">
      <dgm:prSet presAssocID="{375873AB-E2B7-4200-909A-F4B9572EC793}" presName="sp" presStyleCnt="0"/>
      <dgm:spPr/>
    </dgm:pt>
    <dgm:pt modelId="{3DD2A1B9-AE8B-45EA-A176-889A44C309D2}" type="pres">
      <dgm:prSet presAssocID="{E9013F6C-C477-4D8D-A4C0-5DB3A4669E38}" presName="linNode" presStyleCnt="0"/>
      <dgm:spPr/>
    </dgm:pt>
    <dgm:pt modelId="{545B4BF5-C005-45CE-9A24-CB86BACD152E}" type="pres">
      <dgm:prSet presAssocID="{E9013F6C-C477-4D8D-A4C0-5DB3A4669E38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CD6EF8-A4B7-4B74-A18E-7AE57FCD8579}" type="pres">
      <dgm:prSet presAssocID="{E9013F6C-C477-4D8D-A4C0-5DB3A4669E38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173A650-9A2E-4548-835C-426C8EFDE5F6}" srcId="{3CD02B1E-B6AD-4AC7-85A6-F2F8E38D3DE9}" destId="{69F9E0B7-76EC-438F-8BDA-C1C29010F426}" srcOrd="1" destOrd="0" parTransId="{0DCD6336-919C-421F-9628-FFF66AB59340}" sibTransId="{375873AB-E2B7-4200-909A-F4B9572EC793}"/>
    <dgm:cxn modelId="{4F7350AC-BBB6-488B-9898-BB02FC9B6E04}" type="presOf" srcId="{3CD02B1E-B6AD-4AC7-85A6-F2F8E38D3DE9}" destId="{77BE3175-CE46-4740-A3AC-680A1D0D7E2A}" srcOrd="0" destOrd="0" presId="urn:microsoft.com/office/officeart/2005/8/layout/vList5"/>
    <dgm:cxn modelId="{7025AF3E-FF37-4F5F-92FC-A1F7B9FFA611}" srcId="{6A1577C8-7198-4B42-BA87-1C5CAF041410}" destId="{94137D72-B2D3-4478-BB1B-D3776C02443A}" srcOrd="0" destOrd="0" parTransId="{4CA7ABA6-3C0A-45C1-B936-3AF564BEE50B}" sibTransId="{105D2688-C931-407F-819F-8A34CF5621F8}"/>
    <dgm:cxn modelId="{0FC50610-1CFF-468E-A753-70418C21ABB2}" srcId="{3CD02B1E-B6AD-4AC7-85A6-F2F8E38D3DE9}" destId="{6A1577C8-7198-4B42-BA87-1C5CAF041410}" srcOrd="0" destOrd="0" parTransId="{DA098A7E-5417-4151-84AE-E0BA0BFBC861}" sibTransId="{F547DE6B-94BE-418F-8AF2-5C917C7E4F6E}"/>
    <dgm:cxn modelId="{D7C6BF74-5512-47C4-994A-60565AE3D388}" srcId="{6A1577C8-7198-4B42-BA87-1C5CAF041410}" destId="{F5B27215-EBB2-4608-BEDD-1BC7CCA1D139}" srcOrd="1" destOrd="0" parTransId="{2B240EAC-A5FB-48C8-9166-F5149B2B4893}" sibTransId="{3C9B4B12-BC0C-46C9-BA84-34E3F142BAC2}"/>
    <dgm:cxn modelId="{D54310C6-D321-4100-B361-0581B15D402E}" srcId="{69F9E0B7-76EC-438F-8BDA-C1C29010F426}" destId="{1BFCBCC0-3D19-4093-8AD6-B056FAF8B8EB}" srcOrd="1" destOrd="0" parTransId="{3306F9C9-9D62-4A50-8675-16415E1A7ADB}" sibTransId="{7948033C-5B0A-4D7C-905C-3B475FA87224}"/>
    <dgm:cxn modelId="{1B244ACA-5DFD-4FFB-9B66-64A9A4FEF587}" srcId="{3CD02B1E-B6AD-4AC7-85A6-F2F8E38D3DE9}" destId="{E9013F6C-C477-4D8D-A4C0-5DB3A4669E38}" srcOrd="2" destOrd="0" parTransId="{BA936F25-562E-4441-BB29-D7F9DDAE0323}" sibTransId="{5F92917F-92F4-4D15-A7F7-B92F08BC2B2A}"/>
    <dgm:cxn modelId="{65700233-9CF7-478F-8DC7-D83C84771BEE}" type="presOf" srcId="{2540A517-F71E-4D58-AD18-D7E9C8365749}" destId="{A7CD6EF8-A4B7-4B74-A18E-7AE57FCD8579}" srcOrd="0" destOrd="0" presId="urn:microsoft.com/office/officeart/2005/8/layout/vList5"/>
    <dgm:cxn modelId="{F559B916-2640-4484-BD8A-8973FDF9903E}" srcId="{69F9E0B7-76EC-438F-8BDA-C1C29010F426}" destId="{B2F149B5-6A3E-498C-A30E-05FA5549638F}" srcOrd="0" destOrd="0" parTransId="{B984457C-382E-4A97-97FD-7A0726F82745}" sibTransId="{52EA4BAC-0BD5-4627-A8FF-53FB5885B4C6}"/>
    <dgm:cxn modelId="{532D180E-FDE6-4C24-97F6-CEA2395F23D8}" type="presOf" srcId="{6A1577C8-7198-4B42-BA87-1C5CAF041410}" destId="{CB11D502-7C14-4616-8E85-B99B345568F0}" srcOrd="0" destOrd="0" presId="urn:microsoft.com/office/officeart/2005/8/layout/vList5"/>
    <dgm:cxn modelId="{60D88F32-90A6-44F8-B14C-7CC217367880}" type="presOf" srcId="{F5B27215-EBB2-4608-BEDD-1BC7CCA1D139}" destId="{A13A9C23-C7EE-4D8B-AD8B-DE4262743B98}" srcOrd="0" destOrd="1" presId="urn:microsoft.com/office/officeart/2005/8/layout/vList5"/>
    <dgm:cxn modelId="{B694BC6B-B0B2-40F8-94A5-EB75064BDFC7}" type="presOf" srcId="{E9013F6C-C477-4D8D-A4C0-5DB3A4669E38}" destId="{545B4BF5-C005-45CE-9A24-CB86BACD152E}" srcOrd="0" destOrd="0" presId="urn:microsoft.com/office/officeart/2005/8/layout/vList5"/>
    <dgm:cxn modelId="{3EF4493B-E5EB-4CB3-B7DD-6017C5E891AA}" srcId="{E9013F6C-C477-4D8D-A4C0-5DB3A4669E38}" destId="{D184D9AB-1BA8-425C-8B1C-FCEFE86AE2CD}" srcOrd="1" destOrd="0" parTransId="{BE453B85-76CF-40F4-AC90-7BADCEABD9D3}" sibTransId="{8B79D98F-8AF5-475F-8973-17BB66EE5E3C}"/>
    <dgm:cxn modelId="{BCC7F060-64E7-491B-AA2A-7708841062FD}" type="presOf" srcId="{94137D72-B2D3-4478-BB1B-D3776C02443A}" destId="{A13A9C23-C7EE-4D8B-AD8B-DE4262743B98}" srcOrd="0" destOrd="0" presId="urn:microsoft.com/office/officeart/2005/8/layout/vList5"/>
    <dgm:cxn modelId="{02AE7BE0-7F54-42CE-94E4-7FBB243250DE}" type="presOf" srcId="{D184D9AB-1BA8-425C-8B1C-FCEFE86AE2CD}" destId="{A7CD6EF8-A4B7-4B74-A18E-7AE57FCD8579}" srcOrd="0" destOrd="1" presId="urn:microsoft.com/office/officeart/2005/8/layout/vList5"/>
    <dgm:cxn modelId="{97D4D599-36F3-44A0-9D05-D24AFC4BCAA7}" srcId="{E9013F6C-C477-4D8D-A4C0-5DB3A4669E38}" destId="{2540A517-F71E-4D58-AD18-D7E9C8365749}" srcOrd="0" destOrd="0" parTransId="{A5A3731E-D98C-4486-874C-9D4E126E8FCF}" sibTransId="{BA491784-4D7B-499F-A01E-302EFD618454}"/>
    <dgm:cxn modelId="{12B89A0F-1EA6-4982-9EFB-36CEE0253D18}" type="presOf" srcId="{69F9E0B7-76EC-438F-8BDA-C1C29010F426}" destId="{27B12DED-CC88-4B1E-9210-BFF6A457033B}" srcOrd="0" destOrd="0" presId="urn:microsoft.com/office/officeart/2005/8/layout/vList5"/>
    <dgm:cxn modelId="{59C32A84-1CB9-43C0-A4D7-B2998083CE9B}" type="presOf" srcId="{1BFCBCC0-3D19-4093-8AD6-B056FAF8B8EB}" destId="{4410B8B7-ABA8-457F-BA07-E67D5B386176}" srcOrd="0" destOrd="1" presId="urn:microsoft.com/office/officeart/2005/8/layout/vList5"/>
    <dgm:cxn modelId="{C705408D-248E-46A8-A4C7-967CE037D263}" type="presOf" srcId="{B2F149B5-6A3E-498C-A30E-05FA5549638F}" destId="{4410B8B7-ABA8-457F-BA07-E67D5B386176}" srcOrd="0" destOrd="0" presId="urn:microsoft.com/office/officeart/2005/8/layout/vList5"/>
    <dgm:cxn modelId="{182110C0-1FAE-40B7-A419-438847A780B1}" type="presParOf" srcId="{77BE3175-CE46-4740-A3AC-680A1D0D7E2A}" destId="{3120154C-6247-4257-88A0-1BE1DB585763}" srcOrd="0" destOrd="0" presId="urn:microsoft.com/office/officeart/2005/8/layout/vList5"/>
    <dgm:cxn modelId="{62A2CE41-9DD2-4526-9197-6F991A7B88BD}" type="presParOf" srcId="{3120154C-6247-4257-88A0-1BE1DB585763}" destId="{CB11D502-7C14-4616-8E85-B99B345568F0}" srcOrd="0" destOrd="0" presId="urn:microsoft.com/office/officeart/2005/8/layout/vList5"/>
    <dgm:cxn modelId="{655D92A8-3987-4267-ACC7-0883F73FD0DB}" type="presParOf" srcId="{3120154C-6247-4257-88A0-1BE1DB585763}" destId="{A13A9C23-C7EE-4D8B-AD8B-DE4262743B98}" srcOrd="1" destOrd="0" presId="urn:microsoft.com/office/officeart/2005/8/layout/vList5"/>
    <dgm:cxn modelId="{7402DA32-EB55-44A2-A01E-B0EFE984AAAC}" type="presParOf" srcId="{77BE3175-CE46-4740-A3AC-680A1D0D7E2A}" destId="{EB4233E7-AB4C-4404-99AE-27DDCC2ADACD}" srcOrd="1" destOrd="0" presId="urn:microsoft.com/office/officeart/2005/8/layout/vList5"/>
    <dgm:cxn modelId="{E28A6975-1D3C-4E42-A96C-71FC55753640}" type="presParOf" srcId="{77BE3175-CE46-4740-A3AC-680A1D0D7E2A}" destId="{8026AEED-C602-45D0-AEFF-8DC6D17E79C4}" srcOrd="2" destOrd="0" presId="urn:microsoft.com/office/officeart/2005/8/layout/vList5"/>
    <dgm:cxn modelId="{86F3663F-5EA6-460A-A9D0-0DB3CEA68145}" type="presParOf" srcId="{8026AEED-C602-45D0-AEFF-8DC6D17E79C4}" destId="{27B12DED-CC88-4B1E-9210-BFF6A457033B}" srcOrd="0" destOrd="0" presId="urn:microsoft.com/office/officeart/2005/8/layout/vList5"/>
    <dgm:cxn modelId="{190192CA-BAEA-473F-9724-942694BB45A0}" type="presParOf" srcId="{8026AEED-C602-45D0-AEFF-8DC6D17E79C4}" destId="{4410B8B7-ABA8-457F-BA07-E67D5B386176}" srcOrd="1" destOrd="0" presId="urn:microsoft.com/office/officeart/2005/8/layout/vList5"/>
    <dgm:cxn modelId="{B656D840-BEC9-4F55-BEF5-19F36DEC99AE}" type="presParOf" srcId="{77BE3175-CE46-4740-A3AC-680A1D0D7E2A}" destId="{8393CB90-DF69-48A2-B302-08E661D5E822}" srcOrd="3" destOrd="0" presId="urn:microsoft.com/office/officeart/2005/8/layout/vList5"/>
    <dgm:cxn modelId="{C8D98A03-EDF6-4676-A51E-3531ABC0D342}" type="presParOf" srcId="{77BE3175-CE46-4740-A3AC-680A1D0D7E2A}" destId="{3DD2A1B9-AE8B-45EA-A176-889A44C309D2}" srcOrd="4" destOrd="0" presId="urn:microsoft.com/office/officeart/2005/8/layout/vList5"/>
    <dgm:cxn modelId="{96E33160-ED4A-4963-9DE1-8DC09281C7DB}" type="presParOf" srcId="{3DD2A1B9-AE8B-45EA-A176-889A44C309D2}" destId="{545B4BF5-C005-45CE-9A24-CB86BACD152E}" srcOrd="0" destOrd="0" presId="urn:microsoft.com/office/officeart/2005/8/layout/vList5"/>
    <dgm:cxn modelId="{4268DB12-0916-4471-85CF-E3063A6AFCDE}" type="presParOf" srcId="{3DD2A1B9-AE8B-45EA-A176-889A44C309D2}" destId="{A7CD6EF8-A4B7-4B74-A18E-7AE57FCD8579}" srcOrd="1" destOrd="0" presId="urn:microsoft.com/office/officeart/2005/8/layout/vList5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B7EDD40-4872-4318-8497-B281C593C392}">
      <dsp:nvSpPr>
        <dsp:cNvPr id="0" name=""/>
        <dsp:cNvSpPr/>
      </dsp:nvSpPr>
      <dsp:spPr>
        <a:xfrm>
          <a:off x="158168" y="0"/>
          <a:ext cx="1792582" cy="3168351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61800" extrusionH="600" contourW="3000">
          <a:bevelT w="48600" h="18600" prst="relaxedInset"/>
          <a:bevelB w="4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245085-26FD-4772-990E-6B86545BCB2E}">
      <dsp:nvSpPr>
        <dsp:cNvPr id="0" name=""/>
        <dsp:cNvSpPr/>
      </dsp:nvSpPr>
      <dsp:spPr>
        <a:xfrm>
          <a:off x="0" y="0"/>
          <a:ext cx="2108920" cy="288032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b="1" i="1" kern="1200" dirty="0"/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700" kern="1200" dirty="0"/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b="1" kern="1200" dirty="0" smtClean="0"/>
            <a:t>Традиционное обучение «лицом к лицу» дополняется технологиями электронного обучения.</a:t>
          </a:r>
          <a:endParaRPr lang="ru-RU" sz="1700" kern="1200" dirty="0"/>
        </a:p>
      </dsp:txBody>
      <dsp:txXfrm>
        <a:off x="0" y="0"/>
        <a:ext cx="2108920" cy="2880323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AF12E5A-0BA2-481E-9C48-91F99B404E3C}">
      <dsp:nvSpPr>
        <dsp:cNvPr id="0" name=""/>
        <dsp:cNvSpPr/>
      </dsp:nvSpPr>
      <dsp:spPr>
        <a:xfrm rot="5400000">
          <a:off x="3672141" y="-1623995"/>
          <a:ext cx="1838639" cy="5207618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b="1" i="0" kern="1200" dirty="0" smtClean="0">
              <a:effectLst/>
              <a:latin typeface="Trebuchet MS"/>
            </a:rPr>
            <a:t>  </a:t>
          </a:r>
          <a:r>
            <a:rPr lang="ru-RU" sz="1600" b="1" i="0" kern="1200" dirty="0" smtClean="0">
              <a:solidFill>
                <a:schemeClr val="accent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rPr>
            <a:t>Дистанционного обучения</a:t>
          </a:r>
          <a:r>
            <a:rPr lang="ru-RU" sz="1600" b="1" i="0" kern="1200" dirty="0" smtClean="0">
              <a:effectLst/>
              <a:latin typeface="Arial" pitchFamily="34" charset="0"/>
              <a:cs typeface="Arial" pitchFamily="34" charset="0"/>
            </a:rPr>
            <a:t> - при котором преподаватель и ученик большую часть времени не встречаются лично друг с другом.</a:t>
          </a:r>
          <a:endParaRPr lang="ru-RU" sz="1600" b="1" kern="1200" dirty="0">
            <a:latin typeface="Arial" pitchFamily="34" charset="0"/>
            <a:cs typeface="Arial" pitchFamily="3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500" kern="1200" dirty="0"/>
        </a:p>
      </dsp:txBody>
      <dsp:txXfrm rot="5400000">
        <a:off x="3672141" y="-1623995"/>
        <a:ext cx="1838639" cy="5207618"/>
      </dsp:txXfrm>
    </dsp:sp>
    <dsp:sp modelId="{9E7C4090-674E-4DCF-8596-E7CE42C5DCCC}">
      <dsp:nvSpPr>
        <dsp:cNvPr id="0" name=""/>
        <dsp:cNvSpPr/>
      </dsp:nvSpPr>
      <dsp:spPr>
        <a:xfrm>
          <a:off x="864599" y="210685"/>
          <a:ext cx="1220603" cy="139389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  <a:sp3d extrusionH="28000" prstMaterial="matte"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kern="1200" dirty="0" smtClean="0"/>
            <a:t>1</a:t>
          </a:r>
          <a:endParaRPr lang="ru-RU" sz="6500" kern="1200" dirty="0"/>
        </a:p>
      </dsp:txBody>
      <dsp:txXfrm>
        <a:off x="864599" y="210685"/>
        <a:ext cx="1220603" cy="1393895"/>
      </dsp:txXfrm>
    </dsp:sp>
    <dsp:sp modelId="{AAB3AD3C-62DA-4999-95C4-FF479D6E4EF0}">
      <dsp:nvSpPr>
        <dsp:cNvPr id="0" name=""/>
        <dsp:cNvSpPr/>
      </dsp:nvSpPr>
      <dsp:spPr>
        <a:xfrm rot="5400000">
          <a:off x="3617041" y="284034"/>
          <a:ext cx="1838639" cy="5207618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5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latin typeface="+mj-lt"/>
            </a:rPr>
            <a:t> Дистанционной поддержки </a:t>
          </a:r>
          <a:r>
            <a:rPr lang="ru-RU" sz="1600" b="1" kern="1200" dirty="0" smtClean="0">
              <a:solidFill>
                <a:schemeClr val="accent2">
                  <a:lumMod val="75000"/>
                </a:schemeClr>
              </a:solidFill>
              <a:latin typeface="+mj-lt"/>
            </a:rPr>
            <a:t>очного обучения</a:t>
          </a:r>
          <a:r>
            <a:rPr lang="ru-RU" sz="1600" b="1" kern="1200" dirty="0" smtClean="0">
              <a:latin typeface="+mj-lt"/>
            </a:rPr>
            <a:t> - используя средства электронного обучения, учащийся может получать задания и отправлять их на проверку, используя систему </a:t>
          </a:r>
          <a:r>
            <a:rPr lang="ru-RU" sz="1600" b="1" kern="1200" dirty="0" err="1" smtClean="0">
              <a:latin typeface="+mj-lt"/>
            </a:rPr>
            <a:t>Moodle</a:t>
          </a:r>
          <a:r>
            <a:rPr lang="ru-RU" sz="1600" b="1" kern="1200" dirty="0" smtClean="0">
              <a:latin typeface="+mj-lt"/>
            </a:rPr>
            <a:t>.</a:t>
          </a:r>
          <a:endParaRPr lang="ru-RU" sz="1600" b="1" kern="1200" dirty="0">
            <a:latin typeface="+mj-lt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500" kern="1200" dirty="0"/>
        </a:p>
      </dsp:txBody>
      <dsp:txXfrm rot="5400000">
        <a:off x="3617041" y="284034"/>
        <a:ext cx="1838639" cy="5207618"/>
      </dsp:txXfrm>
    </dsp:sp>
    <dsp:sp modelId="{0A594E28-6792-44EB-8EFB-DC42AB7B3E46}">
      <dsp:nvSpPr>
        <dsp:cNvPr id="0" name=""/>
        <dsp:cNvSpPr/>
      </dsp:nvSpPr>
      <dsp:spPr>
        <a:xfrm>
          <a:off x="864599" y="2122296"/>
          <a:ext cx="1200069" cy="134039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  <a:sp3d extrusionH="28000" prstMaterial="matte"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kern="1200" dirty="0" smtClean="0"/>
            <a:t>2</a:t>
          </a:r>
          <a:endParaRPr lang="ru-RU" sz="6500" kern="1200" dirty="0"/>
        </a:p>
      </dsp:txBody>
      <dsp:txXfrm>
        <a:off x="864599" y="2122296"/>
        <a:ext cx="1200069" cy="1340391"/>
      </dsp:txXfrm>
    </dsp:sp>
    <dsp:sp modelId="{3550D1F2-9BFC-4AB2-A238-D1C65A4B0E46}">
      <dsp:nvSpPr>
        <dsp:cNvPr id="0" name=""/>
        <dsp:cNvSpPr/>
      </dsp:nvSpPr>
      <dsp:spPr>
        <a:xfrm rot="5400000">
          <a:off x="3833222" y="2224022"/>
          <a:ext cx="1838639" cy="5207618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500" kern="1200" dirty="0">
            <a:solidFill>
              <a:schemeClr val="bg2">
                <a:lumMod val="75000"/>
              </a:schemeClr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b="1" kern="1200" dirty="0" smtClean="0">
              <a:latin typeface="+mj-lt"/>
            </a:rPr>
            <a:t> </a:t>
          </a:r>
          <a:r>
            <a:rPr lang="ru-RU" sz="1600" b="1" kern="1200" dirty="0" smtClean="0">
              <a:latin typeface="+mj-lt"/>
            </a:rPr>
            <a:t>Поддержки </a:t>
          </a:r>
          <a:r>
            <a:rPr lang="ru-RU" sz="1600" b="1" kern="1200" dirty="0" smtClean="0">
              <a:solidFill>
                <a:schemeClr val="accent2">
                  <a:lumMod val="75000"/>
                </a:schemeClr>
              </a:solidFill>
              <a:latin typeface="+mj-lt"/>
            </a:rPr>
            <a:t>очного обучения</a:t>
          </a:r>
          <a:r>
            <a:rPr lang="ru-RU" sz="1600" b="1" kern="1200" dirty="0" smtClean="0">
              <a:latin typeface="+mj-lt"/>
            </a:rPr>
            <a:t> - выполнение отдельных практических заданий, тестов проходит во время учебных занятий в системе электронного обучения </a:t>
          </a:r>
          <a:r>
            <a:rPr lang="ru-RU" sz="1600" b="1" kern="1200" dirty="0" err="1" smtClean="0">
              <a:latin typeface="+mj-lt"/>
            </a:rPr>
            <a:t>Moodle</a:t>
          </a:r>
          <a:r>
            <a:rPr lang="ru-RU" sz="1600" b="1" kern="1200" dirty="0" smtClean="0">
              <a:latin typeface="+mj-lt"/>
            </a:rPr>
            <a:t>.</a:t>
          </a:r>
          <a:endParaRPr lang="ru-RU" sz="1600" b="1" kern="1200" dirty="0">
            <a:latin typeface="+mj-lt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500" kern="1200" dirty="0">
            <a:solidFill>
              <a:schemeClr val="bg2">
                <a:lumMod val="75000"/>
              </a:schemeClr>
            </a:solidFill>
          </a:endParaRPr>
        </a:p>
      </dsp:txBody>
      <dsp:txXfrm rot="5400000">
        <a:off x="3833222" y="2224022"/>
        <a:ext cx="1838639" cy="5207618"/>
      </dsp:txXfrm>
    </dsp:sp>
    <dsp:sp modelId="{6B82E7EC-D86D-4E41-A2C4-4F01BFC67261}">
      <dsp:nvSpPr>
        <dsp:cNvPr id="0" name=""/>
        <dsp:cNvSpPr/>
      </dsp:nvSpPr>
      <dsp:spPr>
        <a:xfrm>
          <a:off x="935787" y="3990032"/>
          <a:ext cx="1220603" cy="138856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  <a:sp3d extrusionH="28000" prstMaterial="matte"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kern="1200" dirty="0" smtClean="0"/>
            <a:t>3</a:t>
          </a:r>
          <a:endParaRPr lang="ru-RU" sz="6500" kern="1200" dirty="0"/>
        </a:p>
      </dsp:txBody>
      <dsp:txXfrm>
        <a:off x="935787" y="3990032"/>
        <a:ext cx="1220603" cy="1388563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F9A3544-0FD2-4260-B1B2-568BB3F96E4A}">
      <dsp:nvSpPr>
        <dsp:cNvPr id="0" name=""/>
        <dsp:cNvSpPr/>
      </dsp:nvSpPr>
      <dsp:spPr>
        <a:xfrm rot="5400000">
          <a:off x="-240321" y="253444"/>
          <a:ext cx="1602143" cy="1121500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1">
              <a:hueOff val="0"/>
              <a:satOff val="0"/>
              <a:lumOff val="0"/>
              <a:alphaOff val="0"/>
              <a:shade val="60000"/>
              <a:satMod val="11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smtClean="0"/>
            <a:t>1</a:t>
          </a:r>
          <a:endParaRPr lang="ru-RU" sz="3300" kern="1200" dirty="0"/>
        </a:p>
      </dsp:txBody>
      <dsp:txXfrm rot="5400000">
        <a:off x="-240321" y="253444"/>
        <a:ext cx="1602143" cy="1121500"/>
      </dsp:txXfrm>
    </dsp:sp>
    <dsp:sp modelId="{71C4FD5F-04A7-4C1F-B198-A9CDA8F5092A}">
      <dsp:nvSpPr>
        <dsp:cNvPr id="0" name=""/>
        <dsp:cNvSpPr/>
      </dsp:nvSpPr>
      <dsp:spPr>
        <a:xfrm rot="5400000">
          <a:off x="1981942" y="-860441"/>
          <a:ext cx="1041393" cy="276227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84480" tIns="25400" rIns="25400" bIns="25400" numCol="1" spcCol="1270" anchor="ctr" anchorCtr="0">
          <a:noAutofit/>
        </a:bodyPr>
        <a:lstStyle/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4000" b="0" kern="1200" dirty="0">
            <a:solidFill>
              <a:schemeClr val="bg2">
                <a:lumMod val="60000"/>
                <a:lumOff val="40000"/>
              </a:schemeClr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solidFill>
                <a:srgbClr val="C00000"/>
              </a:solidFill>
              <a:latin typeface="+mj-lt"/>
            </a:rPr>
            <a:t>разработка </a:t>
          </a:r>
          <a:r>
            <a:rPr lang="ru-RU" sz="1600" b="1" kern="1200" dirty="0" smtClean="0">
              <a:latin typeface="+mj-lt"/>
            </a:rPr>
            <a:t>содержания учебного курса (лекции, задания, тесты и т.д.);</a:t>
          </a:r>
          <a:endParaRPr lang="ru-RU" sz="1600" b="1" kern="1200" dirty="0">
            <a:latin typeface="+mj-lt"/>
          </a:endParaRPr>
        </a:p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4000" b="0" kern="1200" dirty="0">
            <a:solidFill>
              <a:schemeClr val="bg2">
                <a:lumMod val="60000"/>
                <a:lumOff val="40000"/>
              </a:schemeClr>
            </a:solidFill>
          </a:endParaRPr>
        </a:p>
      </dsp:txBody>
      <dsp:txXfrm rot="5400000">
        <a:off x="1981942" y="-860441"/>
        <a:ext cx="1041393" cy="2762276"/>
      </dsp:txXfrm>
    </dsp:sp>
    <dsp:sp modelId="{AFB4882B-C197-4D8E-BA54-91B3A9BDF36F}">
      <dsp:nvSpPr>
        <dsp:cNvPr id="0" name=""/>
        <dsp:cNvSpPr/>
      </dsp:nvSpPr>
      <dsp:spPr>
        <a:xfrm rot="5400000">
          <a:off x="-240321" y="1665878"/>
          <a:ext cx="1602143" cy="1121500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1">
              <a:hueOff val="0"/>
              <a:satOff val="0"/>
              <a:lumOff val="0"/>
              <a:alphaOff val="0"/>
              <a:shade val="60000"/>
              <a:satMod val="11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smtClean="0"/>
            <a:t>2</a:t>
          </a:r>
          <a:endParaRPr lang="ru-RU" sz="3300" kern="1200" dirty="0"/>
        </a:p>
      </dsp:txBody>
      <dsp:txXfrm rot="5400000">
        <a:off x="-240321" y="1665878"/>
        <a:ext cx="1602143" cy="1121500"/>
      </dsp:txXfrm>
    </dsp:sp>
    <dsp:sp modelId="{790DBF9F-7652-4C55-B4B2-B0AAA2AA06D5}">
      <dsp:nvSpPr>
        <dsp:cNvPr id="0" name=""/>
        <dsp:cNvSpPr/>
      </dsp:nvSpPr>
      <dsp:spPr>
        <a:xfrm rot="5400000">
          <a:off x="1981942" y="565115"/>
          <a:ext cx="1041393" cy="276227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91592" tIns="26035" rIns="26035" bIns="26035" numCol="1" spcCol="1270" anchor="ctr" anchorCtr="0">
          <a:noAutofit/>
        </a:bodyPr>
        <a:lstStyle/>
        <a:p>
          <a:pPr marL="285750" lvl="1" indent="-285750" algn="l" defTabSz="1822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4100" b="0" kern="1200" dirty="0">
            <a:solidFill>
              <a:schemeClr val="bg2">
                <a:lumMod val="60000"/>
                <a:lumOff val="40000"/>
              </a:schemeClr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solidFill>
                <a:srgbClr val="C00000"/>
              </a:solidFill>
              <a:latin typeface="+mj-lt"/>
            </a:rPr>
            <a:t>доставка </a:t>
          </a:r>
          <a:r>
            <a:rPr lang="ru-RU" sz="1600" b="1" kern="1200" dirty="0" smtClean="0">
              <a:latin typeface="+mj-lt"/>
            </a:rPr>
            <a:t>курса обучающимся – размещение на сайте ЦДО;</a:t>
          </a:r>
          <a:endParaRPr lang="ru-RU" sz="1600" b="1" kern="1200" dirty="0">
            <a:latin typeface="+mj-lt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b="1" kern="1200" dirty="0">
            <a:solidFill>
              <a:schemeClr val="bg2">
                <a:lumMod val="75000"/>
              </a:schemeClr>
            </a:solidFill>
            <a:latin typeface="+mj-lt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b="1" kern="1200" dirty="0">
            <a:solidFill>
              <a:schemeClr val="bg2">
                <a:lumMod val="75000"/>
              </a:schemeClr>
            </a:solidFill>
            <a:latin typeface="+mj-lt"/>
          </a:endParaRPr>
        </a:p>
      </dsp:txBody>
      <dsp:txXfrm rot="5400000">
        <a:off x="1981942" y="565115"/>
        <a:ext cx="1041393" cy="2762276"/>
      </dsp:txXfrm>
    </dsp:sp>
    <dsp:sp modelId="{5062AF3B-912A-4C39-A2EA-67F36BBDE85D}">
      <dsp:nvSpPr>
        <dsp:cNvPr id="0" name=""/>
        <dsp:cNvSpPr/>
      </dsp:nvSpPr>
      <dsp:spPr>
        <a:xfrm rot="5400000">
          <a:off x="-240321" y="3149019"/>
          <a:ext cx="1602143" cy="1121500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1">
              <a:hueOff val="0"/>
              <a:satOff val="0"/>
              <a:lumOff val="0"/>
              <a:alphaOff val="0"/>
              <a:shade val="60000"/>
              <a:satMod val="11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smtClean="0"/>
            <a:t> 3</a:t>
          </a:r>
          <a:endParaRPr lang="ru-RU" sz="3300" kern="1200" dirty="0"/>
        </a:p>
      </dsp:txBody>
      <dsp:txXfrm rot="5400000">
        <a:off x="-240321" y="3149019"/>
        <a:ext cx="1602143" cy="1121500"/>
      </dsp:txXfrm>
    </dsp:sp>
    <dsp:sp modelId="{6718B566-76C0-40EC-ADAB-26EFE76D71AA}">
      <dsp:nvSpPr>
        <dsp:cNvPr id="0" name=""/>
        <dsp:cNvSpPr/>
      </dsp:nvSpPr>
      <dsp:spPr>
        <a:xfrm rot="5400000">
          <a:off x="1911236" y="2098972"/>
          <a:ext cx="1182804" cy="276227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1600" b="1" kern="12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администрирование</a:t>
          </a:r>
          <a:r>
            <a:rPr lang="ru-RU" sz="1600" b="1" kern="1200" dirty="0" smtClean="0">
              <a:latin typeface="Arial" pitchFamily="34" charset="0"/>
              <a:cs typeface="Arial" pitchFamily="34" charset="0"/>
            </a:rPr>
            <a:t> курса (посещаемость и текущий контроль, итоговые тесты и проверки,  т.д.).</a:t>
          </a:r>
          <a:endParaRPr lang="ru-RU" sz="1600" b="1" kern="1200" dirty="0">
            <a:latin typeface="Arial" pitchFamily="34" charset="0"/>
            <a:cs typeface="Arial" pitchFamily="34" charset="0"/>
          </a:endParaRPr>
        </a:p>
      </dsp:txBody>
      <dsp:txXfrm rot="5400000">
        <a:off x="1911236" y="2098972"/>
        <a:ext cx="1182804" cy="2762276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13A9C23-C7EE-4D8B-AD8B-DE4262743B98}">
      <dsp:nvSpPr>
        <dsp:cNvPr id="0" name=""/>
        <dsp:cNvSpPr/>
      </dsp:nvSpPr>
      <dsp:spPr>
        <a:xfrm rot="5400000">
          <a:off x="4937278" y="-1836343"/>
          <a:ext cx="1243825" cy="5232180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solidFill>
                <a:schemeClr val="bg2">
                  <a:lumMod val="75000"/>
                </a:schemeClr>
              </a:solidFill>
              <a:latin typeface="+mj-lt"/>
            </a:rPr>
            <a:t>задачи, ответ на которые должен быть предоставлен в электронном виде (ответ должен быть направлен в виде одного или нескольких файлов</a:t>
          </a:r>
          <a:endParaRPr lang="ru-RU" sz="1400" b="1" kern="1200" dirty="0">
            <a:solidFill>
              <a:schemeClr val="bg2">
                <a:lumMod val="75000"/>
              </a:schemeClr>
            </a:solidFill>
            <a:latin typeface="+mj-lt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300" kern="1200" dirty="0"/>
        </a:p>
      </dsp:txBody>
      <dsp:txXfrm rot="5400000">
        <a:off x="4937278" y="-1836343"/>
        <a:ext cx="1243825" cy="5232180"/>
      </dsp:txXfrm>
    </dsp:sp>
    <dsp:sp modelId="{CB11D502-7C14-4616-8E85-B99B345568F0}">
      <dsp:nvSpPr>
        <dsp:cNvPr id="0" name=""/>
        <dsp:cNvSpPr/>
      </dsp:nvSpPr>
      <dsp:spPr>
        <a:xfrm>
          <a:off x="0" y="2355"/>
          <a:ext cx="2943101" cy="1554782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l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l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lt1">
              <a:hueOff val="0"/>
              <a:satOff val="0"/>
              <a:lumOff val="0"/>
              <a:alphaOff val="0"/>
              <a:shade val="60000"/>
              <a:satMod val="11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C00000"/>
              </a:solidFill>
              <a:latin typeface="+mj-lt"/>
            </a:rPr>
            <a:t>Задания</a:t>
          </a:r>
          <a:endParaRPr lang="ru-RU" sz="2400" b="1" kern="1200" dirty="0">
            <a:solidFill>
              <a:srgbClr val="C00000"/>
            </a:solidFill>
            <a:latin typeface="+mj-lt"/>
          </a:endParaRPr>
        </a:p>
      </dsp:txBody>
      <dsp:txXfrm>
        <a:off x="0" y="2355"/>
        <a:ext cx="2943101" cy="1554782"/>
      </dsp:txXfrm>
    </dsp:sp>
    <dsp:sp modelId="{4410B8B7-ABA8-457F-BA07-E67D5B386176}">
      <dsp:nvSpPr>
        <dsp:cNvPr id="0" name=""/>
        <dsp:cNvSpPr/>
      </dsp:nvSpPr>
      <dsp:spPr>
        <a:xfrm rot="5400000">
          <a:off x="4937278" y="-203822"/>
          <a:ext cx="1243825" cy="5232180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solidFill>
                <a:schemeClr val="bg2">
                  <a:lumMod val="75000"/>
                </a:schemeClr>
              </a:solidFill>
              <a:latin typeface="+mj-lt"/>
            </a:rPr>
            <a:t>письменная контрольная работа или реферат. Преподаватель дает задание, слушатель дистанционного обучения должен внести ответ и может изменять его в течение некоторого времени</a:t>
          </a:r>
          <a:endParaRPr lang="ru-RU" sz="1400" b="1" kern="1200" dirty="0">
            <a:solidFill>
              <a:schemeClr val="bg2">
                <a:lumMod val="75000"/>
              </a:schemeClr>
            </a:solidFill>
            <a:latin typeface="+mj-lt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500" kern="1200" dirty="0"/>
        </a:p>
      </dsp:txBody>
      <dsp:txXfrm rot="5400000">
        <a:off x="4937278" y="-203822"/>
        <a:ext cx="1243825" cy="5232180"/>
      </dsp:txXfrm>
    </dsp:sp>
    <dsp:sp modelId="{27B12DED-CC88-4B1E-9210-BFF6A457033B}">
      <dsp:nvSpPr>
        <dsp:cNvPr id="0" name=""/>
        <dsp:cNvSpPr/>
      </dsp:nvSpPr>
      <dsp:spPr>
        <a:xfrm>
          <a:off x="0" y="1634876"/>
          <a:ext cx="2943101" cy="1554782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l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l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lt1">
              <a:hueOff val="0"/>
              <a:satOff val="0"/>
              <a:lumOff val="0"/>
              <a:alphaOff val="0"/>
              <a:shade val="60000"/>
              <a:satMod val="11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C00000"/>
              </a:solidFill>
              <a:latin typeface="+mj-lt"/>
            </a:rPr>
            <a:t>Рабочая тетрадь </a:t>
          </a:r>
          <a:endParaRPr lang="ru-RU" sz="2400" b="1" kern="1200" dirty="0">
            <a:solidFill>
              <a:srgbClr val="C00000"/>
            </a:solidFill>
            <a:latin typeface="+mj-lt"/>
          </a:endParaRPr>
        </a:p>
      </dsp:txBody>
      <dsp:txXfrm>
        <a:off x="0" y="1634876"/>
        <a:ext cx="2943101" cy="1554782"/>
      </dsp:txXfrm>
    </dsp:sp>
    <dsp:sp modelId="{A7CD6EF8-A4B7-4B74-A18E-7AE57FCD8579}">
      <dsp:nvSpPr>
        <dsp:cNvPr id="0" name=""/>
        <dsp:cNvSpPr/>
      </dsp:nvSpPr>
      <dsp:spPr>
        <a:xfrm rot="5400000">
          <a:off x="4937278" y="1428698"/>
          <a:ext cx="1243825" cy="5232180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solidFill>
                <a:schemeClr val="bg2">
                  <a:lumMod val="75000"/>
                </a:schemeClr>
              </a:solidFill>
              <a:latin typeface="+mj-lt"/>
            </a:rPr>
            <a:t>основное средство контроля знаний в среде </a:t>
          </a:r>
          <a:r>
            <a:rPr lang="ru-RU" sz="1400" b="1" kern="1200" dirty="0" err="1" smtClean="0">
              <a:solidFill>
                <a:schemeClr val="bg2">
                  <a:lumMod val="75000"/>
                </a:schemeClr>
              </a:solidFill>
              <a:latin typeface="+mj-lt"/>
            </a:rPr>
            <a:t>Moodle</a:t>
          </a:r>
          <a:endParaRPr lang="ru-RU" sz="1400" b="1" kern="1200" dirty="0">
            <a:solidFill>
              <a:schemeClr val="bg2">
                <a:lumMod val="75000"/>
              </a:schemeClr>
            </a:solidFill>
            <a:latin typeface="+mj-lt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200" b="1" kern="1200" dirty="0">
            <a:solidFill>
              <a:schemeClr val="bg2">
                <a:lumMod val="75000"/>
              </a:schemeClr>
            </a:solidFill>
            <a:latin typeface="+mj-lt"/>
          </a:endParaRPr>
        </a:p>
      </dsp:txBody>
      <dsp:txXfrm rot="5400000">
        <a:off x="4937278" y="1428698"/>
        <a:ext cx="1243825" cy="5232180"/>
      </dsp:txXfrm>
    </dsp:sp>
    <dsp:sp modelId="{545B4BF5-C005-45CE-9A24-CB86BACD152E}">
      <dsp:nvSpPr>
        <dsp:cNvPr id="0" name=""/>
        <dsp:cNvSpPr/>
      </dsp:nvSpPr>
      <dsp:spPr>
        <a:xfrm>
          <a:off x="0" y="3267398"/>
          <a:ext cx="2943101" cy="1554782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l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l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lt1">
              <a:hueOff val="0"/>
              <a:satOff val="0"/>
              <a:lumOff val="0"/>
              <a:alphaOff val="0"/>
              <a:shade val="60000"/>
              <a:satMod val="11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C00000"/>
              </a:solidFill>
              <a:latin typeface="+mj-lt"/>
            </a:rPr>
            <a:t>Тесты</a:t>
          </a:r>
          <a:endParaRPr lang="ru-RU" sz="2400" b="1" kern="1200" dirty="0">
            <a:solidFill>
              <a:srgbClr val="C00000"/>
            </a:solidFill>
            <a:latin typeface="+mj-lt"/>
          </a:endParaRPr>
        </a:p>
      </dsp:txBody>
      <dsp:txXfrm>
        <a:off x="0" y="3267398"/>
        <a:ext cx="2943101" cy="15547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40DA91-CBA4-43F7-A3A6-03C80960C1F8}" type="datetimeFigureOut">
              <a:rPr lang="ru-RU" smtClean="0"/>
              <a:pPr/>
              <a:t>14.11.2017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3AA23E-6FC0-400A-A101-486EA521BC4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1706051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3AA23E-6FC0-400A-A101-486EA521BC4F}" type="slidenum">
              <a:rPr lang="ru-RU" smtClean="0"/>
              <a:pPr/>
              <a:t>6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3AA23E-6FC0-400A-A101-486EA521BC4F}" type="slidenum">
              <a:rPr lang="ru-RU" smtClean="0"/>
              <a:pPr/>
              <a:t>7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3AA23E-6FC0-400A-A101-486EA521BC4F}" type="slidenum">
              <a:rPr lang="ru-RU" smtClean="0"/>
              <a:pPr/>
              <a:t>10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D6C0D-00EA-4988-A998-96C98AD8F06A}" type="datetimeFigureOut">
              <a:rPr lang="ru-RU" smtClean="0"/>
              <a:pPr/>
              <a:t>14.11.2017</a:t>
            </a:fld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9A265F2-D301-400D-AB24-DD8F55721CE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D6C0D-00EA-4988-A998-96C98AD8F06A}" type="datetimeFigureOut">
              <a:rPr lang="ru-RU" smtClean="0"/>
              <a:pPr/>
              <a:t>14.11.2017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265F2-D301-400D-AB24-DD8F55721CE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D6C0D-00EA-4988-A998-96C98AD8F06A}" type="datetimeFigureOut">
              <a:rPr lang="ru-RU" smtClean="0"/>
              <a:pPr/>
              <a:t>14.11.2017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265F2-D301-400D-AB24-DD8F55721CE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D6C0D-00EA-4988-A998-96C98AD8F06A}" type="datetimeFigureOut">
              <a:rPr lang="ru-RU" smtClean="0"/>
              <a:pPr/>
              <a:t>14.11.2017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9A265F2-D301-400D-AB24-DD8F55721CE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D6C0D-00EA-4988-A998-96C98AD8F06A}" type="datetimeFigureOut">
              <a:rPr lang="ru-RU" smtClean="0"/>
              <a:pPr/>
              <a:t>14.11.2017</a:t>
            </a:fld>
            <a:endParaRPr lang="ru-RU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265F2-D301-400D-AB24-DD8F55721CE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ll dir="r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D6C0D-00EA-4988-A998-96C98AD8F06A}" type="datetimeFigureOut">
              <a:rPr lang="ru-RU" smtClean="0"/>
              <a:pPr/>
              <a:t>14.11.2017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265F2-D301-400D-AB24-DD8F55721CE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D6C0D-00EA-4988-A998-96C98AD8F06A}" type="datetimeFigureOut">
              <a:rPr lang="ru-RU" smtClean="0"/>
              <a:pPr/>
              <a:t>14.11.2017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09A265F2-D301-400D-AB24-DD8F55721CE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D6C0D-00EA-4988-A998-96C98AD8F06A}" type="datetimeFigureOut">
              <a:rPr lang="ru-RU" smtClean="0"/>
              <a:pPr/>
              <a:t>14.11.2017</a:t>
            </a:fld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265F2-D301-400D-AB24-DD8F55721CE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D6C0D-00EA-4988-A998-96C98AD8F06A}" type="datetimeFigureOut">
              <a:rPr lang="ru-RU" smtClean="0"/>
              <a:pPr/>
              <a:t>14.11.2017</a:t>
            </a:fld>
            <a:endParaRPr lang="ru-RU" dirty="0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265F2-D301-400D-AB24-DD8F55721CE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D6C0D-00EA-4988-A998-96C98AD8F06A}" type="datetimeFigureOut">
              <a:rPr lang="ru-RU" smtClean="0"/>
              <a:pPr/>
              <a:t>14.11.2017</a:t>
            </a:fld>
            <a:endParaRPr lang="ru-RU" dirty="0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265F2-D301-400D-AB24-DD8F55721CE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D6C0D-00EA-4988-A998-96C98AD8F06A}" type="datetimeFigureOut">
              <a:rPr lang="ru-RU" smtClean="0"/>
              <a:pPr/>
              <a:t>14.11.2017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265F2-D301-400D-AB24-DD8F55721CE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70D6C0D-00EA-4988-A998-96C98AD8F06A}" type="datetimeFigureOut">
              <a:rPr lang="ru-RU" smtClean="0"/>
              <a:pPr/>
              <a:t>14.11.2017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9A265F2-D301-400D-AB24-DD8F55721CE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ransition spd="slow">
    <p:pull dir="r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e-learning.bmstu.ru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8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2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2628904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организация </a:t>
            </a:r>
            <a:r>
              <a:rPr lang="ru-RU" sz="2800" dirty="0"/>
              <a:t>электронного </a:t>
            </a:r>
            <a:r>
              <a:rPr lang="ru-RU" sz="2800" dirty="0" smtClean="0"/>
              <a:t>обучения в образовательной среде </a:t>
            </a:r>
            <a:r>
              <a:rPr lang="en-US" sz="2800" dirty="0" smtClean="0"/>
              <a:t>MOODLE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0166" y="4357694"/>
            <a:ext cx="6400800" cy="1752600"/>
          </a:xfrm>
        </p:spPr>
        <p:txBody>
          <a:bodyPr>
            <a:normAutofit/>
          </a:bodyPr>
          <a:lstStyle/>
          <a:p>
            <a:pPr algn="ctr"/>
            <a:endParaRPr lang="ru-RU" sz="1800" b="1" i="1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100" dirty="0" smtClean="0"/>
              <a:t>Основные </a:t>
            </a:r>
            <a:r>
              <a:rPr lang="ru-RU" sz="3100" dirty="0"/>
              <a:t>и</a:t>
            </a:r>
            <a:r>
              <a:rPr lang="ru-RU" sz="3100" dirty="0" smtClean="0"/>
              <a:t>нтерактивные элементы  проверки знаний</a:t>
            </a:r>
            <a:br>
              <a:rPr lang="ru-RU" sz="3100" dirty="0" smtClean="0"/>
            </a:br>
            <a:r>
              <a:rPr lang="ru-RU" sz="3100" dirty="0" smtClean="0"/>
              <a:t> </a:t>
            </a:r>
            <a:endParaRPr lang="ru-RU" sz="3100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="" xmlns:p14="http://schemas.microsoft.com/office/powerpoint/2010/main" val="873647362"/>
              </p:ext>
            </p:extLst>
          </p:nvPr>
        </p:nvGraphicFramePr>
        <p:xfrm>
          <a:off x="642910" y="1571612"/>
          <a:ext cx="8175282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14064973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9404786-1A7F-48E0-B2D0-CDB86E6CCBE8}" type="slidenum">
              <a:rPr lang="ru-RU" altLang="ru-RU"/>
              <a:pPr/>
              <a:t>11</a:t>
            </a:fld>
            <a:endParaRPr lang="ru-RU" altLang="ru-RU"/>
          </a:p>
        </p:txBody>
      </p:sp>
      <p:pic>
        <p:nvPicPr>
          <p:cNvPr id="14339" name="Picture 5" descr="C:\Users\s\Desktop\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7950" y="-242888"/>
            <a:ext cx="9359900" cy="735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FontTx/>
              <a:buNone/>
            </a:pPr>
            <a: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  <a:t>Наш адрес</a:t>
            </a:r>
            <a:r>
              <a:rPr lang="ru-RU" altLang="ru-RU" sz="4000" dirty="0" smtClean="0"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 alt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4000" u="sng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http</a:t>
            </a:r>
            <a:r>
              <a:rPr lang="en-US" altLang="ru-RU" sz="4000" u="sng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  <a:hlinkClick r:id="rId2"/>
              </a:rPr>
              <a:t>://e-learning</a:t>
            </a:r>
            <a:r>
              <a:rPr lang="en-US" altLang="ru-RU" sz="4000" u="sng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.bmstu.ru</a:t>
            </a:r>
            <a:endParaRPr lang="ru-RU" altLang="ru-RU" sz="4000" u="sng" dirty="0" smtClean="0">
              <a:solidFill>
                <a:srgbClr val="3333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FontTx/>
              <a:buNone/>
            </a:pPr>
            <a:r>
              <a:rPr lang="ru-RU" alt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just">
              <a:buFontTx/>
              <a:buNone/>
            </a:pPr>
            <a: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  <a:t>нужна регистрация </a:t>
            </a:r>
            <a:endParaRPr lang="en-US" alt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FontTx/>
              <a:buNone/>
            </a:pPr>
            <a:r>
              <a:rPr lang="ru-RU" altLang="ru-RU" sz="3200" b="1" dirty="0" smtClean="0">
                <a:latin typeface="Times New Roman" pitchFamily="18" charset="0"/>
                <a:cs typeface="Times New Roman" pitchFamily="18" charset="0"/>
              </a:rPr>
              <a:t>(администратор дает доступ в систему)          </a:t>
            </a:r>
            <a:endParaRPr lang="ru-RU" dirty="0"/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 t="12536"/>
          <a:stretch>
            <a:fillRect/>
          </a:stretch>
        </p:blipFill>
        <p:spPr bwMode="auto">
          <a:xfrm>
            <a:off x="395536" y="332656"/>
            <a:ext cx="8424935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 t="11111"/>
          <a:stretch>
            <a:fillRect/>
          </a:stretch>
        </p:blipFill>
        <p:spPr bwMode="auto">
          <a:xfrm>
            <a:off x="467544" y="188640"/>
            <a:ext cx="8352927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 l="-962" t="10541"/>
          <a:stretch>
            <a:fillRect/>
          </a:stretch>
        </p:blipFill>
        <p:spPr bwMode="auto">
          <a:xfrm>
            <a:off x="323528" y="188640"/>
            <a:ext cx="8496944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t="10828" r="1957" b="3907"/>
          <a:stretch>
            <a:fillRect/>
          </a:stretch>
        </p:blipFill>
        <p:spPr bwMode="auto">
          <a:xfrm>
            <a:off x="179512" y="404664"/>
            <a:ext cx="8568952" cy="623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b="1" i="1" dirty="0" smtClean="0"/>
              <a:t>Типы вопросов: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lvl="0">
              <a:buNone/>
            </a:pPr>
            <a:endParaRPr lang="ru-RU" dirty="0" smtClean="0"/>
          </a:p>
          <a:p>
            <a:pPr lvl="0">
              <a:buFont typeface="Wingdings" pitchFamily="2" charset="2"/>
              <a:buChar char="q"/>
            </a:pPr>
            <a:r>
              <a:rPr lang="ru-RU" sz="3600" b="1" dirty="0" smtClean="0">
                <a:latin typeface="Cambria" pitchFamily="18" charset="0"/>
              </a:rPr>
              <a:t>Множественный выбор</a:t>
            </a:r>
          </a:p>
          <a:p>
            <a:pPr lvl="0">
              <a:buFont typeface="Wingdings" pitchFamily="2" charset="2"/>
              <a:buChar char="q"/>
            </a:pPr>
            <a:r>
              <a:rPr lang="ru-RU" sz="3600" b="1" dirty="0" smtClean="0">
                <a:latin typeface="Cambria" pitchFamily="18" charset="0"/>
              </a:rPr>
              <a:t>Выбор пропущенных слов</a:t>
            </a:r>
          </a:p>
          <a:p>
            <a:pPr lvl="0">
              <a:buFont typeface="Wingdings" pitchFamily="2" charset="2"/>
              <a:buChar char="q"/>
            </a:pPr>
            <a:r>
              <a:rPr lang="ru-RU" sz="3600" b="1" dirty="0" smtClean="0">
                <a:latin typeface="Cambria" pitchFamily="18" charset="0"/>
              </a:rPr>
              <a:t>Короткий ответ</a:t>
            </a:r>
          </a:p>
          <a:p>
            <a:pPr lvl="0">
              <a:buFont typeface="Wingdings" pitchFamily="2" charset="2"/>
              <a:buChar char="q"/>
            </a:pPr>
            <a:r>
              <a:rPr lang="ru-RU" sz="3600" b="1" dirty="0" smtClean="0">
                <a:latin typeface="Cambria" pitchFamily="18" charset="0"/>
              </a:rPr>
              <a:t>Верно/Неверно</a:t>
            </a:r>
          </a:p>
          <a:p>
            <a:pPr lvl="0">
              <a:buFont typeface="Wingdings" pitchFamily="2" charset="2"/>
              <a:buChar char="q"/>
            </a:pPr>
            <a:r>
              <a:rPr lang="ru-RU" sz="3600" b="1" dirty="0" smtClean="0">
                <a:latin typeface="Cambria" pitchFamily="18" charset="0"/>
              </a:rPr>
              <a:t>На соответствие</a:t>
            </a:r>
          </a:p>
          <a:p>
            <a:pPr lvl="0">
              <a:buFont typeface="Wingdings" pitchFamily="2" charset="2"/>
              <a:buChar char="q"/>
            </a:pPr>
            <a:r>
              <a:rPr lang="ru-RU" sz="3600" b="1" dirty="0" smtClean="0">
                <a:latin typeface="Cambria" pitchFamily="18" charset="0"/>
              </a:rPr>
              <a:t>Перетаскивание в текст</a:t>
            </a:r>
          </a:p>
          <a:p>
            <a:pPr lvl="0">
              <a:buFont typeface="Wingdings" pitchFamily="2" charset="2"/>
              <a:buChar char="q"/>
            </a:pPr>
            <a:r>
              <a:rPr lang="ru-RU" sz="3600" b="1" dirty="0" smtClean="0">
                <a:latin typeface="Cambria" pitchFamily="18" charset="0"/>
              </a:rPr>
              <a:t>Перетаскивание маркеров      (Маркеры перетаскиваются на фоновое изображение)</a:t>
            </a:r>
          </a:p>
          <a:p>
            <a:pPr lvl="0">
              <a:buFont typeface="Wingdings" pitchFamily="2" charset="2"/>
              <a:buChar char="q"/>
            </a:pPr>
            <a:r>
              <a:rPr lang="ru-RU" sz="3600" b="1" dirty="0" smtClean="0">
                <a:latin typeface="Cambria" pitchFamily="18" charset="0"/>
              </a:rPr>
              <a:t>Перетащить на изображение (Изображение или текст необходимо перетащить в зону на фоновом изображении.)</a:t>
            </a:r>
          </a:p>
          <a:p>
            <a:pPr lvl="0">
              <a:buFont typeface="Wingdings" pitchFamily="2" charset="2"/>
              <a:buChar char="q"/>
            </a:pPr>
            <a:r>
              <a:rPr lang="ru-RU" sz="3600" b="1" dirty="0" smtClean="0">
                <a:latin typeface="Cambria" pitchFamily="18" charset="0"/>
              </a:rPr>
              <a:t>Случайный вопрос на соответствие (Подобен вопросу «На соответствие», но создается из вопросов типа «Короткий ответ», выбираемых случайным образом из конкретной категории.)</a:t>
            </a:r>
          </a:p>
          <a:p>
            <a:pPr lvl="0">
              <a:buFont typeface="Wingdings" pitchFamily="2" charset="2"/>
              <a:buChar char="q"/>
            </a:pPr>
            <a:r>
              <a:rPr lang="ru-RU" sz="3600" b="1" dirty="0" smtClean="0">
                <a:latin typeface="Cambria" pitchFamily="18" charset="0"/>
              </a:rPr>
              <a:t>Эссе</a:t>
            </a:r>
          </a:p>
          <a:p>
            <a:pPr lvl="0">
              <a:buFont typeface="Wingdings" pitchFamily="2" charset="2"/>
              <a:buChar char="q"/>
            </a:pPr>
            <a:r>
              <a:rPr lang="ru-RU" sz="3600" b="1" dirty="0" smtClean="0">
                <a:latin typeface="Cambria" pitchFamily="18" charset="0"/>
              </a:rPr>
              <a:t>Описание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latin typeface="Arial Black" pitchFamily="34" charset="0"/>
              </a:rPr>
              <a:t>Возможные задания</a:t>
            </a:r>
            <a:r>
              <a:rPr lang="en-US" b="1" i="1" dirty="0" smtClean="0">
                <a:latin typeface="Arial Black" pitchFamily="34" charset="0"/>
              </a:rPr>
              <a:t>:</a:t>
            </a:r>
            <a:r>
              <a:rPr lang="ru-RU" dirty="0" smtClean="0">
                <a:latin typeface="Arial Black" pitchFamily="34" charset="0"/>
              </a:rPr>
              <a:t/>
            </a:r>
            <a:br>
              <a:rPr lang="ru-RU" dirty="0" smtClean="0">
                <a:latin typeface="Arial Black" pitchFamily="34" charset="0"/>
              </a:rPr>
            </a:b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b="1" i="1" dirty="0" smtClean="0">
                <a:latin typeface="Arial Black" pitchFamily="34" charset="0"/>
              </a:rPr>
              <a:t>Возможные задания</a:t>
            </a:r>
            <a:r>
              <a:rPr lang="en-US" b="1" i="1" dirty="0" smtClean="0">
                <a:latin typeface="Arial Black" pitchFamily="34" charset="0"/>
              </a:rPr>
              <a:t>:</a:t>
            </a:r>
            <a:endParaRPr lang="ru-RU" dirty="0" smtClean="0">
              <a:latin typeface="Arial Black" pitchFamily="34" charset="0"/>
            </a:endParaRPr>
          </a:p>
          <a:p>
            <a:pPr>
              <a:buNone/>
            </a:pPr>
            <a:endParaRPr lang="ru-RU" dirty="0" smtClean="0"/>
          </a:p>
          <a:p>
            <a:pPr>
              <a:buFont typeface="Wingdings" pitchFamily="2" charset="2"/>
              <a:buChar char="q"/>
            </a:pPr>
            <a:r>
              <a:rPr lang="en-US" sz="4200" b="1" dirty="0" smtClean="0">
                <a:latin typeface="Cambria" pitchFamily="18" charset="0"/>
              </a:rPr>
              <a:t>Match the two halves of the sentences.</a:t>
            </a:r>
            <a:endParaRPr lang="ru-RU" sz="4200" b="1" dirty="0" smtClean="0">
              <a:latin typeface="Cambria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4200" b="1" dirty="0" smtClean="0">
                <a:latin typeface="Cambria" pitchFamily="18" charset="0"/>
              </a:rPr>
              <a:t>Complete the sentences with the words from the box.</a:t>
            </a:r>
            <a:endParaRPr lang="ru-RU" sz="4200" b="1" dirty="0" smtClean="0">
              <a:latin typeface="Cambria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4200" b="1" dirty="0" smtClean="0">
                <a:latin typeface="Cambria" pitchFamily="18" charset="0"/>
              </a:rPr>
              <a:t>Choose the correct option.</a:t>
            </a:r>
            <a:endParaRPr lang="ru-RU" sz="4200" b="1" dirty="0" smtClean="0">
              <a:latin typeface="Cambria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4200" b="1" dirty="0" smtClean="0">
                <a:latin typeface="Cambria" pitchFamily="18" charset="0"/>
              </a:rPr>
              <a:t>Choose the best answer.</a:t>
            </a:r>
            <a:endParaRPr lang="ru-RU" sz="4200" b="1" dirty="0" smtClean="0">
              <a:latin typeface="Cambria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4200" b="1" dirty="0" smtClean="0">
                <a:latin typeface="Cambria" pitchFamily="18" charset="0"/>
              </a:rPr>
              <a:t>Choose the words (the sentences) which have mistakes (or wrong word).</a:t>
            </a:r>
            <a:endParaRPr lang="ru-RU" sz="4200" b="1" dirty="0" smtClean="0">
              <a:latin typeface="Cambria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4200" b="1" dirty="0" smtClean="0">
                <a:latin typeface="Cambria" pitchFamily="18" charset="0"/>
              </a:rPr>
              <a:t>Put one word (phrase) into each gap.</a:t>
            </a:r>
            <a:endParaRPr lang="ru-RU" sz="4200" b="1" dirty="0" smtClean="0">
              <a:latin typeface="Cambria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4200" b="1" dirty="0" smtClean="0">
                <a:latin typeface="Cambria" pitchFamily="18" charset="0"/>
              </a:rPr>
              <a:t>Put the verbs in brackets in the correct tense.</a:t>
            </a:r>
            <a:endParaRPr lang="ru-RU" sz="4200" b="1" dirty="0" smtClean="0">
              <a:latin typeface="Cambria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4200" b="1" dirty="0" smtClean="0">
                <a:latin typeface="Cambria" pitchFamily="18" charset="0"/>
              </a:rPr>
              <a:t>Put  …  or…  into each sentence.  </a:t>
            </a:r>
            <a:endParaRPr lang="ru-RU" sz="4200" b="1" dirty="0" smtClean="0">
              <a:latin typeface="Cambria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4200" b="1" dirty="0" smtClean="0">
                <a:latin typeface="Cambria" pitchFamily="18" charset="0"/>
              </a:rPr>
              <a:t>Drag the words for these elements in the picture.</a:t>
            </a:r>
            <a:endParaRPr lang="ru-RU" sz="4200" b="1" dirty="0" smtClean="0">
              <a:latin typeface="Cambria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4200" b="1" dirty="0" smtClean="0">
                <a:latin typeface="Cambria" pitchFamily="18" charset="0"/>
              </a:rPr>
              <a:t>Drag the words into correct column ( into the gaps).</a:t>
            </a:r>
            <a:endParaRPr lang="ru-RU" sz="4200" b="1" dirty="0" smtClean="0">
              <a:latin typeface="Cambria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4200" b="1" dirty="0" smtClean="0">
                <a:latin typeface="Cambria" pitchFamily="18" charset="0"/>
              </a:rPr>
              <a:t>Add commas to the sentences.	</a:t>
            </a:r>
            <a:endParaRPr lang="ru-RU" sz="4200" b="1" dirty="0" smtClean="0">
              <a:latin typeface="Cambria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ru-RU" sz="4200" b="1" dirty="0" smtClean="0">
                <a:latin typeface="Cambria" pitchFamily="18" charset="0"/>
              </a:rPr>
              <a:t>И т.д</a:t>
            </a:r>
            <a:r>
              <a:rPr lang="ru-RU" sz="4200" dirty="0" smtClean="0">
                <a:latin typeface="Cambria" pitchFamily="18" charset="0"/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6914" t="13406" r="58219" b="4776"/>
          <a:stretch>
            <a:fillRect/>
          </a:stretch>
        </p:blipFill>
        <p:spPr bwMode="auto">
          <a:xfrm>
            <a:off x="827584" y="1412776"/>
            <a:ext cx="4536504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dirty="0" smtClean="0"/>
              <a:t>Последняя версия </a:t>
            </a:r>
            <a:r>
              <a:rPr lang="en-US" dirty="0" err="1" smtClean="0"/>
              <a:t>MOODLe</a:t>
            </a:r>
            <a:endParaRPr lang="ru-RU" dirty="0"/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8738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Новые технологии обучения</a:t>
            </a:r>
            <a:endParaRPr lang="ru-RU" sz="28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7521" y="2184860"/>
            <a:ext cx="4081461" cy="3773427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4" name="Полилиния 3"/>
          <p:cNvSpPr/>
          <p:nvPr/>
        </p:nvSpPr>
        <p:spPr>
          <a:xfrm>
            <a:off x="194946" y="935942"/>
            <a:ext cx="3512958" cy="1835067"/>
          </a:xfrm>
          <a:custGeom>
            <a:avLst/>
            <a:gdLst>
              <a:gd name="connsiteX0" fmla="*/ 0 w 3422466"/>
              <a:gd name="connsiteY0" fmla="*/ 183507 h 1835067"/>
              <a:gd name="connsiteX1" fmla="*/ 183507 w 3422466"/>
              <a:gd name="connsiteY1" fmla="*/ 0 h 1835067"/>
              <a:gd name="connsiteX2" fmla="*/ 3238959 w 3422466"/>
              <a:gd name="connsiteY2" fmla="*/ 0 h 1835067"/>
              <a:gd name="connsiteX3" fmla="*/ 3422466 w 3422466"/>
              <a:gd name="connsiteY3" fmla="*/ 183507 h 1835067"/>
              <a:gd name="connsiteX4" fmla="*/ 3422466 w 3422466"/>
              <a:gd name="connsiteY4" fmla="*/ 1651560 h 1835067"/>
              <a:gd name="connsiteX5" fmla="*/ 3238959 w 3422466"/>
              <a:gd name="connsiteY5" fmla="*/ 1835067 h 1835067"/>
              <a:gd name="connsiteX6" fmla="*/ 183507 w 3422466"/>
              <a:gd name="connsiteY6" fmla="*/ 1835067 h 1835067"/>
              <a:gd name="connsiteX7" fmla="*/ 0 w 3422466"/>
              <a:gd name="connsiteY7" fmla="*/ 1651560 h 1835067"/>
              <a:gd name="connsiteX8" fmla="*/ 0 w 3422466"/>
              <a:gd name="connsiteY8" fmla="*/ 183507 h 1835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22466" h="1835067">
                <a:moveTo>
                  <a:pt x="0" y="183507"/>
                </a:moveTo>
                <a:cubicBezTo>
                  <a:pt x="0" y="82159"/>
                  <a:pt x="82159" y="0"/>
                  <a:pt x="183507" y="0"/>
                </a:cubicBezTo>
                <a:lnTo>
                  <a:pt x="3238959" y="0"/>
                </a:lnTo>
                <a:cubicBezTo>
                  <a:pt x="3340307" y="0"/>
                  <a:pt x="3422466" y="82159"/>
                  <a:pt x="3422466" y="183507"/>
                </a:cubicBezTo>
                <a:lnTo>
                  <a:pt x="3422466" y="1651560"/>
                </a:lnTo>
                <a:cubicBezTo>
                  <a:pt x="3422466" y="1752908"/>
                  <a:pt x="3340307" y="1835067"/>
                  <a:pt x="3238959" y="1835067"/>
                </a:cubicBezTo>
                <a:lnTo>
                  <a:pt x="183507" y="1835067"/>
                </a:lnTo>
                <a:cubicBezTo>
                  <a:pt x="82159" y="1835067"/>
                  <a:pt x="0" y="1752908"/>
                  <a:pt x="0" y="1651560"/>
                </a:cubicBezTo>
                <a:lnTo>
                  <a:pt x="0" y="183507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9467" tIns="99467" rIns="99467" bIns="99467" numCol="1" spcCol="1270" anchor="ctr" anchorCtr="0">
            <a:no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b="1" kern="1200" dirty="0" smtClean="0">
              <a:latin typeface="+mj-lt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b="1" kern="1200" dirty="0" smtClean="0">
              <a:latin typeface="+mj-lt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kern="1200" dirty="0" smtClean="0">
                <a:latin typeface="+mj-lt"/>
              </a:rPr>
              <a:t> </a:t>
            </a:r>
            <a:r>
              <a:rPr lang="ru-RU" sz="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О</a:t>
            </a:r>
            <a:r>
              <a:rPr lang="ru-RU" sz="1200" b="1" kern="1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бщий объем знаний,</a:t>
            </a:r>
            <a:r>
              <a:rPr lang="ru-RU" sz="1200" b="1" kern="1200" dirty="0" smtClean="0">
                <a:latin typeface="+mj-lt"/>
              </a:rPr>
              <a:t> накопленных человечеством, </a:t>
            </a:r>
            <a:r>
              <a:rPr lang="ru-RU" sz="1200" b="1" kern="1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удваивается каждые пять лет.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000" kern="1200" dirty="0" smtClean="0"/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000" kern="1200" dirty="0" smtClean="0"/>
          </a:p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000" kern="1200" dirty="0"/>
          </a:p>
        </p:txBody>
      </p:sp>
      <p:sp>
        <p:nvSpPr>
          <p:cNvPr id="7" name="Полилиния 6"/>
          <p:cNvSpPr/>
          <p:nvPr/>
        </p:nvSpPr>
        <p:spPr>
          <a:xfrm>
            <a:off x="5595549" y="935942"/>
            <a:ext cx="2914166" cy="1760303"/>
          </a:xfrm>
          <a:custGeom>
            <a:avLst/>
            <a:gdLst>
              <a:gd name="connsiteX0" fmla="*/ 0 w 2914166"/>
              <a:gd name="connsiteY0" fmla="*/ 176030 h 1760303"/>
              <a:gd name="connsiteX1" fmla="*/ 176030 w 2914166"/>
              <a:gd name="connsiteY1" fmla="*/ 0 h 1760303"/>
              <a:gd name="connsiteX2" fmla="*/ 2738136 w 2914166"/>
              <a:gd name="connsiteY2" fmla="*/ 0 h 1760303"/>
              <a:gd name="connsiteX3" fmla="*/ 2914166 w 2914166"/>
              <a:gd name="connsiteY3" fmla="*/ 176030 h 1760303"/>
              <a:gd name="connsiteX4" fmla="*/ 2914166 w 2914166"/>
              <a:gd name="connsiteY4" fmla="*/ 1584273 h 1760303"/>
              <a:gd name="connsiteX5" fmla="*/ 2738136 w 2914166"/>
              <a:gd name="connsiteY5" fmla="*/ 1760303 h 1760303"/>
              <a:gd name="connsiteX6" fmla="*/ 176030 w 2914166"/>
              <a:gd name="connsiteY6" fmla="*/ 1760303 h 1760303"/>
              <a:gd name="connsiteX7" fmla="*/ 0 w 2914166"/>
              <a:gd name="connsiteY7" fmla="*/ 1584273 h 1760303"/>
              <a:gd name="connsiteX8" fmla="*/ 0 w 2914166"/>
              <a:gd name="connsiteY8" fmla="*/ 176030 h 1760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14166" h="1760303">
                <a:moveTo>
                  <a:pt x="0" y="176030"/>
                </a:moveTo>
                <a:cubicBezTo>
                  <a:pt x="0" y="78811"/>
                  <a:pt x="78811" y="0"/>
                  <a:pt x="176030" y="0"/>
                </a:cubicBezTo>
                <a:lnTo>
                  <a:pt x="2738136" y="0"/>
                </a:lnTo>
                <a:cubicBezTo>
                  <a:pt x="2835355" y="0"/>
                  <a:pt x="2914166" y="78811"/>
                  <a:pt x="2914166" y="176030"/>
                </a:cubicBezTo>
                <a:lnTo>
                  <a:pt x="2914166" y="1584273"/>
                </a:lnTo>
                <a:cubicBezTo>
                  <a:pt x="2914166" y="1681492"/>
                  <a:pt x="2835355" y="1760303"/>
                  <a:pt x="2738136" y="1760303"/>
                </a:cubicBezTo>
                <a:lnTo>
                  <a:pt x="176030" y="1760303"/>
                </a:lnTo>
                <a:cubicBezTo>
                  <a:pt x="78811" y="1760303"/>
                  <a:pt x="0" y="1681492"/>
                  <a:pt x="0" y="1584273"/>
                </a:cubicBezTo>
                <a:lnTo>
                  <a:pt x="0" y="176030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7278" tIns="97278" rIns="97278" bIns="97278" numCol="1" spcCol="1270" anchor="ctr" anchorCtr="0">
            <a:no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kern="1200" dirty="0" smtClean="0">
                <a:latin typeface="+mj-lt"/>
              </a:rPr>
              <a:t> </a:t>
            </a:r>
            <a:r>
              <a:rPr lang="ru-RU" sz="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О</a:t>
            </a:r>
            <a:r>
              <a:rPr lang="ru-RU" sz="1200" b="1" kern="1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бразования</a:t>
            </a:r>
            <a:r>
              <a:rPr lang="ru-RU" sz="1200" b="1" kern="1200" dirty="0" smtClean="0">
                <a:latin typeface="+mj-lt"/>
              </a:rPr>
              <a:t> </a:t>
            </a:r>
            <a:r>
              <a:rPr lang="ru-RU" sz="1200" b="1" kern="1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становится</a:t>
            </a:r>
            <a:r>
              <a:rPr lang="ru-RU" sz="1200" b="1" kern="1200" dirty="0" smtClean="0">
                <a:latin typeface="+mj-lt"/>
              </a:rPr>
              <a:t> непрерывным (принцип «образование через всю жизнь»), гораздо </a:t>
            </a:r>
            <a:r>
              <a:rPr lang="ru-RU" sz="1200" b="1" kern="1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более интенсивным и</a:t>
            </a:r>
          </a:p>
          <a:p>
            <a:pPr marL="0" marR="0" lvl="0" indent="0" algn="l" defTabSz="5334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ru-RU" sz="1200" b="1" kern="1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динамичным</a:t>
            </a:r>
          </a:p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700" kern="1200" dirty="0"/>
          </a:p>
        </p:txBody>
      </p:sp>
      <p:sp>
        <p:nvSpPr>
          <p:cNvPr id="6" name="Полилиния 5"/>
          <p:cNvSpPr/>
          <p:nvPr/>
        </p:nvSpPr>
        <p:spPr>
          <a:xfrm rot="21575030">
            <a:off x="3491913" y="1668892"/>
            <a:ext cx="2164798" cy="295322"/>
          </a:xfrm>
          <a:custGeom>
            <a:avLst/>
            <a:gdLst>
              <a:gd name="connsiteX0" fmla="*/ 0 w 2038251"/>
              <a:gd name="connsiteY0" fmla="*/ 59064 h 295322"/>
              <a:gd name="connsiteX1" fmla="*/ 1890590 w 2038251"/>
              <a:gd name="connsiteY1" fmla="*/ 59064 h 295322"/>
              <a:gd name="connsiteX2" fmla="*/ 1890590 w 2038251"/>
              <a:gd name="connsiteY2" fmla="*/ 0 h 295322"/>
              <a:gd name="connsiteX3" fmla="*/ 2038251 w 2038251"/>
              <a:gd name="connsiteY3" fmla="*/ 147661 h 295322"/>
              <a:gd name="connsiteX4" fmla="*/ 1890590 w 2038251"/>
              <a:gd name="connsiteY4" fmla="*/ 295322 h 295322"/>
              <a:gd name="connsiteX5" fmla="*/ 1890590 w 2038251"/>
              <a:gd name="connsiteY5" fmla="*/ 236258 h 295322"/>
              <a:gd name="connsiteX6" fmla="*/ 0 w 2038251"/>
              <a:gd name="connsiteY6" fmla="*/ 236258 h 295322"/>
              <a:gd name="connsiteX7" fmla="*/ 0 w 2038251"/>
              <a:gd name="connsiteY7" fmla="*/ 59064 h 295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38251" h="295322">
                <a:moveTo>
                  <a:pt x="0" y="59064"/>
                </a:moveTo>
                <a:lnTo>
                  <a:pt x="1890590" y="59064"/>
                </a:lnTo>
                <a:lnTo>
                  <a:pt x="1890590" y="0"/>
                </a:lnTo>
                <a:lnTo>
                  <a:pt x="2038251" y="147661"/>
                </a:lnTo>
                <a:lnTo>
                  <a:pt x="1890590" y="295322"/>
                </a:lnTo>
                <a:lnTo>
                  <a:pt x="1890590" y="236258"/>
                </a:lnTo>
                <a:lnTo>
                  <a:pt x="0" y="236258"/>
                </a:lnTo>
                <a:lnTo>
                  <a:pt x="0" y="59064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  <a:sp3d z="-70000" extrusionH="63500" prstMaterial="matte">
            <a:bevelT w="25400" h="6350" prst="relaxedInset"/>
            <a:contourClr>
              <a:schemeClr val="bg1"/>
            </a:contourClr>
          </a:sp3d>
        </p:spPr>
        <p:style>
          <a:lnRef idx="0">
            <a:schemeClr val="dk2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dk2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-1" tIns="59064" rIns="88597" bIns="59063" numCol="1" spcCol="1270" anchor="ctr" anchorCtr="0">
            <a:noAutofit/>
          </a:bodyPr>
          <a:lstStyle/>
          <a:p>
            <a:pPr lvl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300" kern="1200"/>
          </a:p>
        </p:txBody>
      </p:sp>
      <p:sp>
        <p:nvSpPr>
          <p:cNvPr id="10" name="Полилиния 9"/>
          <p:cNvSpPr/>
          <p:nvPr/>
        </p:nvSpPr>
        <p:spPr>
          <a:xfrm>
            <a:off x="554988" y="3142028"/>
            <a:ext cx="2761955" cy="1908295"/>
          </a:xfrm>
          <a:custGeom>
            <a:avLst/>
            <a:gdLst>
              <a:gd name="connsiteX0" fmla="*/ 0 w 2761955"/>
              <a:gd name="connsiteY0" fmla="*/ 190830 h 1908295"/>
              <a:gd name="connsiteX1" fmla="*/ 190830 w 2761955"/>
              <a:gd name="connsiteY1" fmla="*/ 0 h 1908295"/>
              <a:gd name="connsiteX2" fmla="*/ 2571126 w 2761955"/>
              <a:gd name="connsiteY2" fmla="*/ 0 h 1908295"/>
              <a:gd name="connsiteX3" fmla="*/ 2761956 w 2761955"/>
              <a:gd name="connsiteY3" fmla="*/ 190830 h 1908295"/>
              <a:gd name="connsiteX4" fmla="*/ 2761955 w 2761955"/>
              <a:gd name="connsiteY4" fmla="*/ 1717466 h 1908295"/>
              <a:gd name="connsiteX5" fmla="*/ 2571125 w 2761955"/>
              <a:gd name="connsiteY5" fmla="*/ 1908296 h 1908295"/>
              <a:gd name="connsiteX6" fmla="*/ 190830 w 2761955"/>
              <a:gd name="connsiteY6" fmla="*/ 1908295 h 1908295"/>
              <a:gd name="connsiteX7" fmla="*/ 0 w 2761955"/>
              <a:gd name="connsiteY7" fmla="*/ 1717465 h 1908295"/>
              <a:gd name="connsiteX8" fmla="*/ 0 w 2761955"/>
              <a:gd name="connsiteY8" fmla="*/ 190830 h 1908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61955" h="1908295">
                <a:moveTo>
                  <a:pt x="0" y="190830"/>
                </a:moveTo>
                <a:cubicBezTo>
                  <a:pt x="0" y="85438"/>
                  <a:pt x="85438" y="0"/>
                  <a:pt x="190830" y="0"/>
                </a:cubicBezTo>
                <a:lnTo>
                  <a:pt x="2571126" y="0"/>
                </a:lnTo>
                <a:cubicBezTo>
                  <a:pt x="2676518" y="0"/>
                  <a:pt x="2761956" y="85438"/>
                  <a:pt x="2761956" y="190830"/>
                </a:cubicBezTo>
                <a:cubicBezTo>
                  <a:pt x="2761956" y="699709"/>
                  <a:pt x="2761955" y="1208587"/>
                  <a:pt x="2761955" y="1717466"/>
                </a:cubicBezTo>
                <a:cubicBezTo>
                  <a:pt x="2761955" y="1822858"/>
                  <a:pt x="2676517" y="1908296"/>
                  <a:pt x="2571125" y="1908296"/>
                </a:cubicBezTo>
                <a:lnTo>
                  <a:pt x="190830" y="1908295"/>
                </a:lnTo>
                <a:cubicBezTo>
                  <a:pt x="85438" y="1908295"/>
                  <a:pt x="0" y="1822857"/>
                  <a:pt x="0" y="1717465"/>
                </a:cubicBezTo>
                <a:lnTo>
                  <a:pt x="0" y="190830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1612" tIns="101612" rIns="101612" bIns="101612" numCol="1" spcCol="1270" anchor="ctr" anchorCtr="0">
            <a:no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kern="1200" dirty="0" smtClean="0">
                <a:latin typeface="+mj-lt"/>
              </a:rPr>
              <a:t> </a:t>
            </a:r>
            <a:r>
              <a:rPr lang="ru-RU" sz="1200" b="1" kern="1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Традиционные педагогические методы </a:t>
            </a:r>
            <a:r>
              <a:rPr lang="ru-RU" sz="1200" b="1" kern="1200" dirty="0" smtClean="0">
                <a:latin typeface="+mj-lt"/>
              </a:rPr>
              <a:t>«с мелом у доски» все </a:t>
            </a:r>
            <a:r>
              <a:rPr lang="ru-RU" sz="1200" b="1" kern="1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менее соответствуют новым требованиям</a:t>
            </a:r>
            <a:r>
              <a:rPr lang="ru-RU" sz="1200" b="1" kern="1200" dirty="0" smtClean="0">
                <a:latin typeface="+mj-lt"/>
              </a:rPr>
              <a:t>.</a:t>
            </a:r>
          </a:p>
          <a:p>
            <a:pPr lvl="0" algn="l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200" b="1" kern="1200" dirty="0">
              <a:latin typeface="+mj-lt"/>
            </a:endParaRPr>
          </a:p>
        </p:txBody>
      </p:sp>
      <p:sp>
        <p:nvSpPr>
          <p:cNvPr id="9" name="Полилиния 8"/>
          <p:cNvSpPr/>
          <p:nvPr/>
        </p:nvSpPr>
        <p:spPr>
          <a:xfrm rot="20196361">
            <a:off x="3117545" y="2968631"/>
            <a:ext cx="2777051" cy="295323"/>
          </a:xfrm>
          <a:custGeom>
            <a:avLst/>
            <a:gdLst>
              <a:gd name="connsiteX0" fmla="*/ 0 w 2599215"/>
              <a:gd name="connsiteY0" fmla="*/ 59064 h 295322"/>
              <a:gd name="connsiteX1" fmla="*/ 2451554 w 2599215"/>
              <a:gd name="connsiteY1" fmla="*/ 59064 h 295322"/>
              <a:gd name="connsiteX2" fmla="*/ 2451554 w 2599215"/>
              <a:gd name="connsiteY2" fmla="*/ 0 h 295322"/>
              <a:gd name="connsiteX3" fmla="*/ 2599215 w 2599215"/>
              <a:gd name="connsiteY3" fmla="*/ 147661 h 295322"/>
              <a:gd name="connsiteX4" fmla="*/ 2451554 w 2599215"/>
              <a:gd name="connsiteY4" fmla="*/ 295322 h 295322"/>
              <a:gd name="connsiteX5" fmla="*/ 2451554 w 2599215"/>
              <a:gd name="connsiteY5" fmla="*/ 236258 h 295322"/>
              <a:gd name="connsiteX6" fmla="*/ 0 w 2599215"/>
              <a:gd name="connsiteY6" fmla="*/ 236258 h 295322"/>
              <a:gd name="connsiteX7" fmla="*/ 0 w 2599215"/>
              <a:gd name="connsiteY7" fmla="*/ 59064 h 295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99215" h="295322">
                <a:moveTo>
                  <a:pt x="2599215" y="236257"/>
                </a:moveTo>
                <a:lnTo>
                  <a:pt x="147661" y="236257"/>
                </a:lnTo>
                <a:lnTo>
                  <a:pt x="147661" y="295321"/>
                </a:lnTo>
                <a:lnTo>
                  <a:pt x="0" y="147661"/>
                </a:lnTo>
                <a:lnTo>
                  <a:pt x="147661" y="1"/>
                </a:lnTo>
                <a:lnTo>
                  <a:pt x="147661" y="59065"/>
                </a:lnTo>
                <a:lnTo>
                  <a:pt x="2599215" y="59065"/>
                </a:lnTo>
                <a:lnTo>
                  <a:pt x="2599215" y="236257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  <a:sp3d z="-70000" extrusionH="63500" prstMaterial="matte">
            <a:bevelT w="25400" h="6350" prst="relaxedInset"/>
            <a:contourClr>
              <a:schemeClr val="bg1"/>
            </a:contourClr>
          </a:sp3d>
        </p:spPr>
        <p:style>
          <a:lnRef idx="0">
            <a:schemeClr val="dk2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dk2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8597" tIns="59065" rIns="-1" bIns="59063" numCol="1" spcCol="1270" anchor="ctr" anchorCtr="0">
            <a:noAutofit/>
          </a:bodyPr>
          <a:lstStyle/>
          <a:p>
            <a:pPr lvl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300" kern="1200"/>
          </a:p>
        </p:txBody>
      </p:sp>
      <p:sp>
        <p:nvSpPr>
          <p:cNvPr id="12" name="Полилиния 11"/>
          <p:cNvSpPr/>
          <p:nvPr/>
        </p:nvSpPr>
        <p:spPr>
          <a:xfrm>
            <a:off x="5811575" y="3151597"/>
            <a:ext cx="3031128" cy="1839954"/>
          </a:xfrm>
          <a:custGeom>
            <a:avLst/>
            <a:gdLst>
              <a:gd name="connsiteX0" fmla="*/ 0 w 3031128"/>
              <a:gd name="connsiteY0" fmla="*/ 183995 h 1839954"/>
              <a:gd name="connsiteX1" fmla="*/ 183995 w 3031128"/>
              <a:gd name="connsiteY1" fmla="*/ 0 h 1839954"/>
              <a:gd name="connsiteX2" fmla="*/ 2847133 w 3031128"/>
              <a:gd name="connsiteY2" fmla="*/ 0 h 1839954"/>
              <a:gd name="connsiteX3" fmla="*/ 3031128 w 3031128"/>
              <a:gd name="connsiteY3" fmla="*/ 183995 h 1839954"/>
              <a:gd name="connsiteX4" fmla="*/ 3031128 w 3031128"/>
              <a:gd name="connsiteY4" fmla="*/ 1655959 h 1839954"/>
              <a:gd name="connsiteX5" fmla="*/ 2847133 w 3031128"/>
              <a:gd name="connsiteY5" fmla="*/ 1839954 h 1839954"/>
              <a:gd name="connsiteX6" fmla="*/ 183995 w 3031128"/>
              <a:gd name="connsiteY6" fmla="*/ 1839954 h 1839954"/>
              <a:gd name="connsiteX7" fmla="*/ 0 w 3031128"/>
              <a:gd name="connsiteY7" fmla="*/ 1655959 h 1839954"/>
              <a:gd name="connsiteX8" fmla="*/ 0 w 3031128"/>
              <a:gd name="connsiteY8" fmla="*/ 183995 h 1839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31128" h="1839954">
                <a:moveTo>
                  <a:pt x="0" y="183995"/>
                </a:moveTo>
                <a:cubicBezTo>
                  <a:pt x="0" y="82377"/>
                  <a:pt x="82377" y="0"/>
                  <a:pt x="183995" y="0"/>
                </a:cubicBezTo>
                <a:lnTo>
                  <a:pt x="2847133" y="0"/>
                </a:lnTo>
                <a:cubicBezTo>
                  <a:pt x="2948751" y="0"/>
                  <a:pt x="3031128" y="82377"/>
                  <a:pt x="3031128" y="183995"/>
                </a:cubicBezTo>
                <a:lnTo>
                  <a:pt x="3031128" y="1655959"/>
                </a:lnTo>
                <a:cubicBezTo>
                  <a:pt x="3031128" y="1757577"/>
                  <a:pt x="2948751" y="1839954"/>
                  <a:pt x="2847133" y="1839954"/>
                </a:cubicBezTo>
                <a:lnTo>
                  <a:pt x="183995" y="1839954"/>
                </a:lnTo>
                <a:cubicBezTo>
                  <a:pt x="82377" y="1839954"/>
                  <a:pt x="0" y="1757577"/>
                  <a:pt x="0" y="1655959"/>
                </a:cubicBezTo>
                <a:lnTo>
                  <a:pt x="0" y="183995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9610" tIns="99610" rIns="99610" bIns="99610" numCol="1" spcCol="1270" anchor="ctr" anchorCtr="0">
            <a:noAutofit/>
          </a:bodyPr>
          <a:lstStyle/>
          <a:p>
            <a:pPr lvl="0" algn="l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b="1" kern="1200" dirty="0" smtClean="0">
                <a:latin typeface="+mj-lt"/>
              </a:rPr>
              <a:t>Одним из </a:t>
            </a:r>
            <a:r>
              <a:rPr lang="ru-RU" sz="1200" b="1" kern="1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новых образовательных технологий,</a:t>
            </a:r>
            <a:r>
              <a:rPr lang="ru-RU" sz="1200" b="1" kern="1200" dirty="0" smtClean="0">
                <a:latin typeface="+mj-lt"/>
              </a:rPr>
              <a:t> доказавших свою несомненную эффективность, является </a:t>
            </a:r>
            <a:r>
              <a:rPr lang="ru-RU" sz="1200" b="1" kern="1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электронное обучение</a:t>
            </a:r>
            <a:r>
              <a:rPr lang="ru-RU" sz="1200" b="1" kern="1200" dirty="0" smtClean="0">
                <a:latin typeface="+mj-lt"/>
              </a:rPr>
              <a:t>, или в оригинальной транскрипции – </a:t>
            </a:r>
            <a:br>
              <a:rPr lang="ru-RU" sz="1200" b="1" kern="1200" dirty="0" smtClean="0">
                <a:latin typeface="+mj-lt"/>
              </a:rPr>
            </a:br>
            <a:r>
              <a:rPr lang="en-US" sz="1200" b="1" kern="1200" dirty="0" smtClean="0">
                <a:latin typeface="+mj-lt"/>
              </a:rPr>
              <a:t>e-Learning</a:t>
            </a:r>
            <a:endParaRPr lang="ru-RU" sz="1200" b="1" kern="1200" dirty="0" smtClean="0">
              <a:latin typeface="+mj-lt"/>
            </a:endParaRPr>
          </a:p>
        </p:txBody>
      </p:sp>
      <p:sp>
        <p:nvSpPr>
          <p:cNvPr id="11" name="Полилиния 10"/>
          <p:cNvSpPr/>
          <p:nvPr/>
        </p:nvSpPr>
        <p:spPr>
          <a:xfrm>
            <a:off x="3186180" y="4511161"/>
            <a:ext cx="2902803" cy="358193"/>
          </a:xfrm>
          <a:custGeom>
            <a:avLst/>
            <a:gdLst>
              <a:gd name="connsiteX0" fmla="*/ 0 w 2774226"/>
              <a:gd name="connsiteY0" fmla="*/ 71639 h 358193"/>
              <a:gd name="connsiteX1" fmla="*/ 2595130 w 2774226"/>
              <a:gd name="connsiteY1" fmla="*/ 71639 h 358193"/>
              <a:gd name="connsiteX2" fmla="*/ 2595130 w 2774226"/>
              <a:gd name="connsiteY2" fmla="*/ 0 h 358193"/>
              <a:gd name="connsiteX3" fmla="*/ 2774226 w 2774226"/>
              <a:gd name="connsiteY3" fmla="*/ 179097 h 358193"/>
              <a:gd name="connsiteX4" fmla="*/ 2595130 w 2774226"/>
              <a:gd name="connsiteY4" fmla="*/ 358193 h 358193"/>
              <a:gd name="connsiteX5" fmla="*/ 2595130 w 2774226"/>
              <a:gd name="connsiteY5" fmla="*/ 286554 h 358193"/>
              <a:gd name="connsiteX6" fmla="*/ 0 w 2774226"/>
              <a:gd name="connsiteY6" fmla="*/ 286554 h 358193"/>
              <a:gd name="connsiteX7" fmla="*/ 0 w 2774226"/>
              <a:gd name="connsiteY7" fmla="*/ 71639 h 358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74226" h="358193">
                <a:moveTo>
                  <a:pt x="0" y="71639"/>
                </a:moveTo>
                <a:lnTo>
                  <a:pt x="2595130" y="71639"/>
                </a:lnTo>
                <a:lnTo>
                  <a:pt x="2595130" y="0"/>
                </a:lnTo>
                <a:lnTo>
                  <a:pt x="2774226" y="179097"/>
                </a:lnTo>
                <a:lnTo>
                  <a:pt x="2595130" y="358193"/>
                </a:lnTo>
                <a:lnTo>
                  <a:pt x="2595130" y="286554"/>
                </a:lnTo>
                <a:lnTo>
                  <a:pt x="0" y="286554"/>
                </a:lnTo>
                <a:lnTo>
                  <a:pt x="0" y="71639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  <a:sp3d z="-70000" extrusionH="63500" prstMaterial="matte">
            <a:bevelT w="25400" h="6350" prst="relaxedInset"/>
            <a:contourClr>
              <a:schemeClr val="bg1"/>
            </a:contourClr>
          </a:sp3d>
        </p:spPr>
        <p:style>
          <a:lnRef idx="0">
            <a:schemeClr val="dk2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dk2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71639" rIns="107458" bIns="71639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600" kern="1200"/>
          </a:p>
        </p:txBody>
      </p:sp>
      <p:sp>
        <p:nvSpPr>
          <p:cNvPr id="14" name="Полилиния 13"/>
          <p:cNvSpPr/>
          <p:nvPr/>
        </p:nvSpPr>
        <p:spPr>
          <a:xfrm>
            <a:off x="2125581" y="5256421"/>
            <a:ext cx="4405342" cy="1061439"/>
          </a:xfrm>
          <a:custGeom>
            <a:avLst/>
            <a:gdLst>
              <a:gd name="connsiteX0" fmla="*/ 0 w 4405342"/>
              <a:gd name="connsiteY0" fmla="*/ 106144 h 1061439"/>
              <a:gd name="connsiteX1" fmla="*/ 106144 w 4405342"/>
              <a:gd name="connsiteY1" fmla="*/ 0 h 1061439"/>
              <a:gd name="connsiteX2" fmla="*/ 4299198 w 4405342"/>
              <a:gd name="connsiteY2" fmla="*/ 0 h 1061439"/>
              <a:gd name="connsiteX3" fmla="*/ 4405342 w 4405342"/>
              <a:gd name="connsiteY3" fmla="*/ 106144 h 1061439"/>
              <a:gd name="connsiteX4" fmla="*/ 4405342 w 4405342"/>
              <a:gd name="connsiteY4" fmla="*/ 955295 h 1061439"/>
              <a:gd name="connsiteX5" fmla="*/ 4299198 w 4405342"/>
              <a:gd name="connsiteY5" fmla="*/ 1061439 h 1061439"/>
              <a:gd name="connsiteX6" fmla="*/ 106144 w 4405342"/>
              <a:gd name="connsiteY6" fmla="*/ 1061439 h 1061439"/>
              <a:gd name="connsiteX7" fmla="*/ 0 w 4405342"/>
              <a:gd name="connsiteY7" fmla="*/ 955295 h 1061439"/>
              <a:gd name="connsiteX8" fmla="*/ 0 w 4405342"/>
              <a:gd name="connsiteY8" fmla="*/ 106144 h 1061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05342" h="1061439">
                <a:moveTo>
                  <a:pt x="0" y="106144"/>
                </a:moveTo>
                <a:cubicBezTo>
                  <a:pt x="0" y="47522"/>
                  <a:pt x="47522" y="0"/>
                  <a:pt x="106144" y="0"/>
                </a:cubicBezTo>
                <a:lnTo>
                  <a:pt x="4299198" y="0"/>
                </a:lnTo>
                <a:cubicBezTo>
                  <a:pt x="4357820" y="0"/>
                  <a:pt x="4405342" y="47522"/>
                  <a:pt x="4405342" y="106144"/>
                </a:cubicBezTo>
                <a:lnTo>
                  <a:pt x="4405342" y="955295"/>
                </a:lnTo>
                <a:cubicBezTo>
                  <a:pt x="4405342" y="1013917"/>
                  <a:pt x="4357820" y="1061439"/>
                  <a:pt x="4299198" y="1061439"/>
                </a:cubicBezTo>
                <a:lnTo>
                  <a:pt x="106144" y="1061439"/>
                </a:lnTo>
                <a:cubicBezTo>
                  <a:pt x="47522" y="1061439"/>
                  <a:pt x="0" y="1013917"/>
                  <a:pt x="0" y="955295"/>
                </a:cubicBezTo>
                <a:lnTo>
                  <a:pt x="0" y="106144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6808" tIns="76808" rIns="76808" bIns="76808" numCol="1" spcCol="1270" anchor="ctr" anchorCtr="0">
            <a:noAutofit/>
          </a:bodyPr>
          <a:lstStyle/>
          <a:p>
            <a:pPr lvl="0" algn="l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b="1" kern="1200" dirty="0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>В развитых странах </a:t>
            </a:r>
            <a:r>
              <a:rPr lang="ru-RU" sz="1200" b="1" kern="1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электронное обучение охватывает все уровни образования</a:t>
            </a:r>
            <a:r>
              <a:rPr lang="ru-RU" sz="1200" b="1" kern="1200" dirty="0" smtClean="0">
                <a:latin typeface="+mj-lt"/>
              </a:rPr>
              <a:t> и широко используется не только в университетах, но также в средней школе и в организации корпоративного (послевузовского) обучения</a:t>
            </a:r>
            <a:endParaRPr lang="ru-RU" sz="1200" b="1" kern="1200" dirty="0">
              <a:latin typeface="+mj-lt"/>
            </a:endParaRPr>
          </a:p>
        </p:txBody>
      </p:sp>
      <p:sp>
        <p:nvSpPr>
          <p:cNvPr id="13" name="Полилиния 12"/>
          <p:cNvSpPr/>
          <p:nvPr/>
        </p:nvSpPr>
        <p:spPr>
          <a:xfrm rot="19068268">
            <a:off x="6316460" y="5151718"/>
            <a:ext cx="1170790" cy="295323"/>
          </a:xfrm>
          <a:custGeom>
            <a:avLst/>
            <a:gdLst>
              <a:gd name="connsiteX0" fmla="*/ 0 w 1023833"/>
              <a:gd name="connsiteY0" fmla="*/ 59064 h 295322"/>
              <a:gd name="connsiteX1" fmla="*/ 876172 w 1023833"/>
              <a:gd name="connsiteY1" fmla="*/ 59064 h 295322"/>
              <a:gd name="connsiteX2" fmla="*/ 876172 w 1023833"/>
              <a:gd name="connsiteY2" fmla="*/ 0 h 295322"/>
              <a:gd name="connsiteX3" fmla="*/ 1023833 w 1023833"/>
              <a:gd name="connsiteY3" fmla="*/ 147661 h 295322"/>
              <a:gd name="connsiteX4" fmla="*/ 876172 w 1023833"/>
              <a:gd name="connsiteY4" fmla="*/ 295322 h 295322"/>
              <a:gd name="connsiteX5" fmla="*/ 876172 w 1023833"/>
              <a:gd name="connsiteY5" fmla="*/ 236258 h 295322"/>
              <a:gd name="connsiteX6" fmla="*/ 0 w 1023833"/>
              <a:gd name="connsiteY6" fmla="*/ 236258 h 295322"/>
              <a:gd name="connsiteX7" fmla="*/ 0 w 1023833"/>
              <a:gd name="connsiteY7" fmla="*/ 59064 h 295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23833" h="295322">
                <a:moveTo>
                  <a:pt x="1023833" y="236257"/>
                </a:moveTo>
                <a:lnTo>
                  <a:pt x="147661" y="236257"/>
                </a:lnTo>
                <a:lnTo>
                  <a:pt x="147661" y="295321"/>
                </a:lnTo>
                <a:lnTo>
                  <a:pt x="0" y="147661"/>
                </a:lnTo>
                <a:lnTo>
                  <a:pt x="147661" y="1"/>
                </a:lnTo>
                <a:lnTo>
                  <a:pt x="147661" y="59065"/>
                </a:lnTo>
                <a:lnTo>
                  <a:pt x="1023833" y="59065"/>
                </a:lnTo>
                <a:lnTo>
                  <a:pt x="1023833" y="236257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  <a:sp3d z="-70000" extrusionH="63500" prstMaterial="matte">
            <a:bevelT w="25400" h="6350" prst="relaxedInset"/>
            <a:contourClr>
              <a:schemeClr val="bg1"/>
            </a:contourClr>
          </a:sp3d>
        </p:spPr>
        <p:style>
          <a:lnRef idx="0">
            <a:schemeClr val="dk2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dk2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8596" tIns="59063" rIns="1" bIns="59065" numCol="1" spcCol="1270" anchor="ctr" anchorCtr="0">
            <a:noAutofit/>
          </a:bodyPr>
          <a:lstStyle/>
          <a:p>
            <a:pPr lvl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300" kern="1200"/>
          </a:p>
        </p:txBody>
      </p:sp>
    </p:spTree>
    <p:extLst>
      <p:ext uri="{BB962C8B-B14F-4D97-AF65-F5344CB8AC3E}">
        <p14:creationId xmlns="" xmlns:p14="http://schemas.microsoft.com/office/powerpoint/2010/main" val="166156775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10" grpId="0" animBg="1"/>
      <p:bldP spid="9" grpId="0" animBg="1"/>
      <p:bldP spid="12" grpId="0" animBg="1"/>
      <p:bldP spid="11" grpId="0" animBg="1"/>
      <p:bldP spid="14" grpId="0" animBg="1"/>
      <p:bldP spid="1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l="-1" t="10797" r="382" b="-4547"/>
          <a:stretch>
            <a:fillRect/>
          </a:stretch>
        </p:blipFill>
        <p:spPr bwMode="auto">
          <a:xfrm>
            <a:off x="-180528" y="0"/>
            <a:ext cx="9828584" cy="7262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1660" t="12422" b="6250"/>
          <a:stretch>
            <a:fillRect/>
          </a:stretch>
        </p:blipFill>
        <p:spPr bwMode="auto">
          <a:xfrm>
            <a:off x="899592" y="1988840"/>
            <a:ext cx="8244408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dirty="0" smtClean="0"/>
              <a:t>Новые возможности</a:t>
            </a:r>
            <a:endParaRPr lang="ru-RU" dirty="0"/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307" y="1554163"/>
            <a:ext cx="7049785" cy="4525962"/>
          </a:xfrm>
          <a:effectLst>
            <a:softEdge rad="6350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735" y="1604305"/>
            <a:ext cx="1636244" cy="1636244"/>
          </a:xfrm>
          <a:prstGeom prst="rect">
            <a:avLst/>
          </a:prstGeom>
        </p:spPr>
      </p:pic>
      <p:sp>
        <p:nvSpPr>
          <p:cNvPr id="7" name="Круговая стрелка 6"/>
          <p:cNvSpPr/>
          <p:nvPr/>
        </p:nvSpPr>
        <p:spPr>
          <a:xfrm rot="218210">
            <a:off x="683568" y="242292"/>
            <a:ext cx="7848872" cy="6597352"/>
          </a:xfrm>
          <a:prstGeom prst="circularArrow">
            <a:avLst>
              <a:gd name="adj1" fmla="val 5544"/>
              <a:gd name="adj2" fmla="val 330680"/>
              <a:gd name="adj3" fmla="val 12303513"/>
              <a:gd name="adj4" fmla="val 18362086"/>
              <a:gd name="adj5" fmla="val 5757"/>
            </a:avLst>
          </a:prstGeom>
        </p:spPr>
        <p:style>
          <a:lnRef idx="0">
            <a:schemeClr val="dk2">
              <a:hueOff val="0"/>
              <a:satOff val="0"/>
              <a:lumOff val="0"/>
              <a:alphaOff val="0"/>
            </a:schemeClr>
          </a:lnRef>
          <a:fillRef idx="1">
            <a:schemeClr val="dk2"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dk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TextBox 5"/>
          <p:cNvSpPr txBox="1"/>
          <p:nvPr/>
        </p:nvSpPr>
        <p:spPr>
          <a:xfrm>
            <a:off x="841685" y="3240549"/>
            <a:ext cx="7668344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4000" b="1" cap="all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Спасибо за внимание!</a:t>
            </a:r>
            <a:endParaRPr lang="ru-RU" sz="4000" b="1" cap="all" dirty="0">
              <a:ln w="0"/>
              <a:solidFill>
                <a:schemeClr val="accent1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1749926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dirty="0"/>
              <a:t>Российский рынок электронного </a:t>
            </a:r>
            <a:r>
              <a:rPr lang="ru-RU" sz="3100" dirty="0" smtClean="0"/>
              <a:t>обучения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200" dirty="0" smtClean="0"/>
              <a:t>также </a:t>
            </a:r>
            <a:r>
              <a:rPr lang="ru-RU" sz="2200" dirty="0"/>
              <a:t>развивается стремительно:</a:t>
            </a:r>
          </a:p>
        </p:txBody>
      </p:sp>
      <p:sp>
        <p:nvSpPr>
          <p:cNvPr id="8" name="Полилиния 7"/>
          <p:cNvSpPr/>
          <p:nvPr/>
        </p:nvSpPr>
        <p:spPr>
          <a:xfrm>
            <a:off x="579513" y="1634461"/>
            <a:ext cx="2857686" cy="1002445"/>
          </a:xfrm>
          <a:custGeom>
            <a:avLst/>
            <a:gdLst>
              <a:gd name="connsiteX0" fmla="*/ 80196 w 2857686"/>
              <a:gd name="connsiteY0" fmla="*/ 0 h 1002445"/>
              <a:gd name="connsiteX1" fmla="*/ 2777490 w 2857686"/>
              <a:gd name="connsiteY1" fmla="*/ 0 h 1002445"/>
              <a:gd name="connsiteX2" fmla="*/ 2857686 w 2857686"/>
              <a:gd name="connsiteY2" fmla="*/ 80196 h 1002445"/>
              <a:gd name="connsiteX3" fmla="*/ 2857686 w 2857686"/>
              <a:gd name="connsiteY3" fmla="*/ 1002445 h 1002445"/>
              <a:gd name="connsiteX4" fmla="*/ 2857686 w 2857686"/>
              <a:gd name="connsiteY4" fmla="*/ 1002445 h 1002445"/>
              <a:gd name="connsiteX5" fmla="*/ 0 w 2857686"/>
              <a:gd name="connsiteY5" fmla="*/ 1002445 h 1002445"/>
              <a:gd name="connsiteX6" fmla="*/ 0 w 2857686"/>
              <a:gd name="connsiteY6" fmla="*/ 1002445 h 1002445"/>
              <a:gd name="connsiteX7" fmla="*/ 0 w 2857686"/>
              <a:gd name="connsiteY7" fmla="*/ 80196 h 1002445"/>
              <a:gd name="connsiteX8" fmla="*/ 80196 w 2857686"/>
              <a:gd name="connsiteY8" fmla="*/ 0 h 1002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57686" h="1002445">
                <a:moveTo>
                  <a:pt x="80196" y="0"/>
                </a:moveTo>
                <a:lnTo>
                  <a:pt x="2777490" y="0"/>
                </a:lnTo>
                <a:cubicBezTo>
                  <a:pt x="2821781" y="0"/>
                  <a:pt x="2857686" y="35905"/>
                  <a:pt x="2857686" y="80196"/>
                </a:cubicBezTo>
                <a:lnTo>
                  <a:pt x="2857686" y="1002445"/>
                </a:lnTo>
                <a:lnTo>
                  <a:pt x="2857686" y="1002445"/>
                </a:lnTo>
                <a:lnTo>
                  <a:pt x="0" y="1002445"/>
                </a:lnTo>
                <a:lnTo>
                  <a:pt x="0" y="1002445"/>
                </a:lnTo>
                <a:lnTo>
                  <a:pt x="0" y="80196"/>
                </a:lnTo>
                <a:cubicBezTo>
                  <a:pt x="0" y="35905"/>
                  <a:pt x="35905" y="0"/>
                  <a:pt x="80196" y="0"/>
                </a:cubicBez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z="-152400" extrusionH="63500" prstMaterial="dkEdge">
            <a:bevelT w="124450" h="16350" prst="relaxedInset"/>
            <a:contourClr>
              <a:schemeClr val="bg1"/>
            </a:contourClr>
          </a:sp3d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1268" tIns="76828" rIns="41268" bIns="17780" numCol="1" spcCol="1270" anchor="t" anchorCtr="0">
            <a:noAutofit/>
          </a:bodyPr>
          <a:lstStyle/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ru-RU" sz="1400" kern="1200" dirty="0">
              <a:latin typeface="+mj-lt"/>
            </a:endParaRPr>
          </a:p>
          <a:p>
            <a:pPr marL="114300" lvl="1" indent="-114300" algn="l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ru-RU" sz="1200" b="1" kern="1200" dirty="0" smtClean="0">
                <a:latin typeface="+mj-lt"/>
              </a:rPr>
              <a:t>Все большее число вузов внедряют эти технологии в образовательный процесс</a:t>
            </a:r>
            <a:endParaRPr lang="ru-RU" sz="1200" b="1" kern="1200" dirty="0">
              <a:latin typeface="+mj-lt"/>
            </a:endParaRPr>
          </a:p>
        </p:txBody>
      </p:sp>
      <p:sp>
        <p:nvSpPr>
          <p:cNvPr id="9" name="Полилиния 8"/>
          <p:cNvSpPr/>
          <p:nvPr/>
        </p:nvSpPr>
        <p:spPr>
          <a:xfrm>
            <a:off x="579513" y="2604252"/>
            <a:ext cx="2874796" cy="602204"/>
          </a:xfrm>
          <a:custGeom>
            <a:avLst/>
            <a:gdLst>
              <a:gd name="connsiteX0" fmla="*/ 0 w 2874796"/>
              <a:gd name="connsiteY0" fmla="*/ 0 h 602204"/>
              <a:gd name="connsiteX1" fmla="*/ 2874796 w 2874796"/>
              <a:gd name="connsiteY1" fmla="*/ 0 h 602204"/>
              <a:gd name="connsiteX2" fmla="*/ 2874796 w 2874796"/>
              <a:gd name="connsiteY2" fmla="*/ 602204 h 602204"/>
              <a:gd name="connsiteX3" fmla="*/ 0 w 2874796"/>
              <a:gd name="connsiteY3" fmla="*/ 602204 h 602204"/>
              <a:gd name="connsiteX4" fmla="*/ 0 w 2874796"/>
              <a:gd name="connsiteY4" fmla="*/ 0 h 602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74796" h="602204">
                <a:moveTo>
                  <a:pt x="0" y="0"/>
                </a:moveTo>
                <a:lnTo>
                  <a:pt x="2874796" y="0"/>
                </a:lnTo>
                <a:lnTo>
                  <a:pt x="2874796" y="602204"/>
                </a:lnTo>
                <a:lnTo>
                  <a:pt x="0" y="602204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1450" tIns="0" rIns="907442" bIns="0" numCol="1" spcCol="1270" anchor="ctr" anchorCtr="0">
            <a:noAutofit/>
          </a:bodyPr>
          <a:lstStyle/>
          <a:p>
            <a:pPr lvl="0" algn="l" defTabSz="2000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4500" kern="1200" dirty="0"/>
          </a:p>
        </p:txBody>
      </p:sp>
      <p:sp>
        <p:nvSpPr>
          <p:cNvPr id="10" name="Овал 9"/>
          <p:cNvSpPr/>
          <p:nvPr/>
        </p:nvSpPr>
        <p:spPr>
          <a:xfrm>
            <a:off x="971600" y="2564904"/>
            <a:ext cx="1813954" cy="1750017"/>
          </a:xfrm>
          <a:prstGeom prst="ellipse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dkEdge">
            <a:bevelT w="125400" h="36350" prst="relaxedInset"/>
            <a:contourClr>
              <a:schemeClr val="bg1"/>
            </a:contourClr>
          </a:sp3d>
        </p:spPr>
        <p:style>
          <a:ln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Полилиния 10"/>
          <p:cNvSpPr/>
          <p:nvPr/>
        </p:nvSpPr>
        <p:spPr>
          <a:xfrm>
            <a:off x="5436098" y="1628802"/>
            <a:ext cx="3468340" cy="1000849"/>
          </a:xfrm>
          <a:custGeom>
            <a:avLst/>
            <a:gdLst>
              <a:gd name="connsiteX0" fmla="*/ 80068 w 3468340"/>
              <a:gd name="connsiteY0" fmla="*/ 0 h 1000849"/>
              <a:gd name="connsiteX1" fmla="*/ 3388272 w 3468340"/>
              <a:gd name="connsiteY1" fmla="*/ 0 h 1000849"/>
              <a:gd name="connsiteX2" fmla="*/ 3468340 w 3468340"/>
              <a:gd name="connsiteY2" fmla="*/ 80068 h 1000849"/>
              <a:gd name="connsiteX3" fmla="*/ 3468340 w 3468340"/>
              <a:gd name="connsiteY3" fmla="*/ 1000849 h 1000849"/>
              <a:gd name="connsiteX4" fmla="*/ 3468340 w 3468340"/>
              <a:gd name="connsiteY4" fmla="*/ 1000849 h 1000849"/>
              <a:gd name="connsiteX5" fmla="*/ 0 w 3468340"/>
              <a:gd name="connsiteY5" fmla="*/ 1000849 h 1000849"/>
              <a:gd name="connsiteX6" fmla="*/ 0 w 3468340"/>
              <a:gd name="connsiteY6" fmla="*/ 1000849 h 1000849"/>
              <a:gd name="connsiteX7" fmla="*/ 0 w 3468340"/>
              <a:gd name="connsiteY7" fmla="*/ 80068 h 1000849"/>
              <a:gd name="connsiteX8" fmla="*/ 80068 w 3468340"/>
              <a:gd name="connsiteY8" fmla="*/ 0 h 1000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68340" h="1000849">
                <a:moveTo>
                  <a:pt x="80068" y="0"/>
                </a:moveTo>
                <a:lnTo>
                  <a:pt x="3388272" y="0"/>
                </a:lnTo>
                <a:cubicBezTo>
                  <a:pt x="3432492" y="0"/>
                  <a:pt x="3468340" y="35848"/>
                  <a:pt x="3468340" y="80068"/>
                </a:cubicBezTo>
                <a:lnTo>
                  <a:pt x="3468340" y="1000849"/>
                </a:lnTo>
                <a:lnTo>
                  <a:pt x="3468340" y="1000849"/>
                </a:lnTo>
                <a:lnTo>
                  <a:pt x="0" y="1000849"/>
                </a:lnTo>
                <a:lnTo>
                  <a:pt x="0" y="1000849"/>
                </a:lnTo>
                <a:lnTo>
                  <a:pt x="0" y="80068"/>
                </a:lnTo>
                <a:cubicBezTo>
                  <a:pt x="0" y="35848"/>
                  <a:pt x="35848" y="0"/>
                  <a:pt x="80068" y="0"/>
                </a:cubicBez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z="-152400" extrusionH="63500" prstMaterial="dkEdge">
            <a:bevelT w="124450" h="16350" prst="relaxedInset"/>
            <a:contourClr>
              <a:schemeClr val="bg1"/>
            </a:contourClr>
          </a:sp3d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8691" tIns="69171" rIns="38691" bIns="15240" numCol="1" spcCol="1270" anchor="t" anchorCtr="0">
            <a:noAutofit/>
          </a:bodyPr>
          <a:lstStyle/>
          <a:p>
            <a:pPr marL="114300" lvl="1" indent="-114300" algn="l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ru-RU" sz="1200" b="1" kern="1200" dirty="0">
              <a:latin typeface="+mj-lt"/>
            </a:endParaRPr>
          </a:p>
          <a:p>
            <a:pPr marL="114300" lvl="1" indent="-114300" algn="l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ru-RU" sz="1200" b="1" kern="1200" dirty="0" smtClean="0">
                <a:latin typeface="+mj-lt"/>
              </a:rPr>
              <a:t>Еще более высокими темпами они используются крупным российским бизнесом в организации корпоративного обучения.</a:t>
            </a:r>
            <a:endParaRPr lang="ru-RU" sz="1200" b="1" kern="1200" dirty="0">
              <a:latin typeface="+mj-lt"/>
            </a:endParaRPr>
          </a:p>
          <a:p>
            <a:pPr marL="114300" lvl="1" indent="-114300" algn="l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ru-RU" sz="1200" kern="1200" dirty="0"/>
          </a:p>
        </p:txBody>
      </p:sp>
      <p:sp>
        <p:nvSpPr>
          <p:cNvPr id="12" name="Полилиния 11"/>
          <p:cNvSpPr/>
          <p:nvPr/>
        </p:nvSpPr>
        <p:spPr>
          <a:xfrm>
            <a:off x="5402441" y="2668604"/>
            <a:ext cx="3223208" cy="602204"/>
          </a:xfrm>
          <a:custGeom>
            <a:avLst/>
            <a:gdLst>
              <a:gd name="connsiteX0" fmla="*/ 0 w 3223208"/>
              <a:gd name="connsiteY0" fmla="*/ 0 h 602204"/>
              <a:gd name="connsiteX1" fmla="*/ 3223208 w 3223208"/>
              <a:gd name="connsiteY1" fmla="*/ 0 h 602204"/>
              <a:gd name="connsiteX2" fmla="*/ 3223208 w 3223208"/>
              <a:gd name="connsiteY2" fmla="*/ 602204 h 602204"/>
              <a:gd name="connsiteX3" fmla="*/ 0 w 3223208"/>
              <a:gd name="connsiteY3" fmla="*/ 602204 h 602204"/>
              <a:gd name="connsiteX4" fmla="*/ 0 w 3223208"/>
              <a:gd name="connsiteY4" fmla="*/ 0 h 602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23208" h="602204">
                <a:moveTo>
                  <a:pt x="0" y="0"/>
                </a:moveTo>
                <a:lnTo>
                  <a:pt x="3223208" y="0"/>
                </a:lnTo>
                <a:lnTo>
                  <a:pt x="3223208" y="602204"/>
                </a:lnTo>
                <a:lnTo>
                  <a:pt x="0" y="602204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1450" tIns="0" rIns="1010493" bIns="0" numCol="1" spcCol="1270" anchor="ctr" anchorCtr="0">
            <a:noAutofit/>
          </a:bodyPr>
          <a:lstStyle/>
          <a:p>
            <a:pPr lvl="0" algn="l" defTabSz="2000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4500" kern="1200" dirty="0"/>
          </a:p>
        </p:txBody>
      </p:sp>
      <p:sp>
        <p:nvSpPr>
          <p:cNvPr id="13" name="Овал 12"/>
          <p:cNvSpPr/>
          <p:nvPr/>
        </p:nvSpPr>
        <p:spPr>
          <a:xfrm>
            <a:off x="6444208" y="2708920"/>
            <a:ext cx="1822970" cy="1774024"/>
          </a:xfrm>
          <a:prstGeom prst="ellipse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dkEdge">
            <a:bevelT w="125400" h="36350" prst="relaxedInset"/>
            <a:contourClr>
              <a:schemeClr val="bg1"/>
            </a:contourClr>
          </a:sp3d>
        </p:spPr>
        <p:style>
          <a:ln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Полилиния 13"/>
          <p:cNvSpPr/>
          <p:nvPr/>
        </p:nvSpPr>
        <p:spPr>
          <a:xfrm>
            <a:off x="2339752" y="4365101"/>
            <a:ext cx="5478927" cy="1201677"/>
          </a:xfrm>
          <a:custGeom>
            <a:avLst/>
            <a:gdLst>
              <a:gd name="connsiteX0" fmla="*/ 96134 w 5478927"/>
              <a:gd name="connsiteY0" fmla="*/ 0 h 1201677"/>
              <a:gd name="connsiteX1" fmla="*/ 5382793 w 5478927"/>
              <a:gd name="connsiteY1" fmla="*/ 0 h 1201677"/>
              <a:gd name="connsiteX2" fmla="*/ 5478927 w 5478927"/>
              <a:gd name="connsiteY2" fmla="*/ 96134 h 1201677"/>
              <a:gd name="connsiteX3" fmla="*/ 5478927 w 5478927"/>
              <a:gd name="connsiteY3" fmla="*/ 1201677 h 1201677"/>
              <a:gd name="connsiteX4" fmla="*/ 5478927 w 5478927"/>
              <a:gd name="connsiteY4" fmla="*/ 1201677 h 1201677"/>
              <a:gd name="connsiteX5" fmla="*/ 0 w 5478927"/>
              <a:gd name="connsiteY5" fmla="*/ 1201677 h 1201677"/>
              <a:gd name="connsiteX6" fmla="*/ 0 w 5478927"/>
              <a:gd name="connsiteY6" fmla="*/ 1201677 h 1201677"/>
              <a:gd name="connsiteX7" fmla="*/ 0 w 5478927"/>
              <a:gd name="connsiteY7" fmla="*/ 96134 h 1201677"/>
              <a:gd name="connsiteX8" fmla="*/ 96134 w 5478927"/>
              <a:gd name="connsiteY8" fmla="*/ 0 h 1201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78927" h="1201677">
                <a:moveTo>
                  <a:pt x="96134" y="0"/>
                </a:moveTo>
                <a:lnTo>
                  <a:pt x="5382793" y="0"/>
                </a:lnTo>
                <a:cubicBezTo>
                  <a:pt x="5435886" y="0"/>
                  <a:pt x="5478927" y="43041"/>
                  <a:pt x="5478927" y="96134"/>
                </a:cubicBezTo>
                <a:lnTo>
                  <a:pt x="5478927" y="1201677"/>
                </a:lnTo>
                <a:lnTo>
                  <a:pt x="5478927" y="1201677"/>
                </a:lnTo>
                <a:lnTo>
                  <a:pt x="0" y="1201677"/>
                </a:lnTo>
                <a:lnTo>
                  <a:pt x="0" y="1201677"/>
                </a:lnTo>
                <a:lnTo>
                  <a:pt x="0" y="96134"/>
                </a:lnTo>
                <a:cubicBezTo>
                  <a:pt x="0" y="43041"/>
                  <a:pt x="43041" y="0"/>
                  <a:pt x="96134" y="0"/>
                </a:cubicBez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z="-152400" extrusionH="63500" prstMaterial="dkEdge">
            <a:bevelT w="124450" h="16350" prst="relaxedInset"/>
            <a:contourClr>
              <a:schemeClr val="bg1"/>
            </a:contourClr>
          </a:sp3d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3397" tIns="73877" rIns="43397" bIns="15240" numCol="1" spcCol="1270" anchor="t" anchorCtr="0">
            <a:noAutofit/>
          </a:bodyPr>
          <a:lstStyle/>
          <a:p>
            <a:pPr marL="114300" lvl="1" indent="-114300" algn="l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ru-RU" sz="1200" b="1" kern="1200" dirty="0">
              <a:latin typeface="+mj-lt"/>
            </a:endParaRPr>
          </a:p>
          <a:p>
            <a:pPr marL="114300" lvl="1" indent="-114300" algn="l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ru-RU" sz="1200" b="1" kern="1200" dirty="0" smtClean="0">
                <a:latin typeface="+mj-lt"/>
              </a:rPr>
              <a:t>Задача е-</a:t>
            </a:r>
            <a:r>
              <a:rPr lang="ru-RU" sz="1200" b="1" kern="1200" dirty="0" err="1" smtClean="0">
                <a:latin typeface="+mj-lt"/>
              </a:rPr>
              <a:t>Learning</a:t>
            </a:r>
            <a:r>
              <a:rPr lang="ru-RU" sz="1200" b="1" kern="1200" dirty="0" smtClean="0">
                <a:latin typeface="+mj-lt"/>
              </a:rPr>
              <a:t> </a:t>
            </a:r>
            <a:r>
              <a:rPr lang="ru-RU" sz="1200" b="1" kern="1200" dirty="0" smtClean="0">
                <a:solidFill>
                  <a:srgbClr val="FF0000"/>
                </a:solidFill>
                <a:latin typeface="+mj-lt"/>
              </a:rPr>
              <a:t>не</a:t>
            </a:r>
            <a:r>
              <a:rPr lang="ru-RU" sz="1200" b="1" kern="1200" dirty="0" smtClean="0">
                <a:latin typeface="+mj-lt"/>
              </a:rPr>
              <a:t> в том, чтобы </a:t>
            </a:r>
            <a:r>
              <a:rPr lang="ru-RU" sz="1200" b="1" kern="1200" dirty="0" smtClean="0">
                <a:solidFill>
                  <a:srgbClr val="FF0000"/>
                </a:solidFill>
                <a:latin typeface="+mj-lt"/>
              </a:rPr>
              <a:t>вытеснить традиционное обучение </a:t>
            </a:r>
            <a:r>
              <a:rPr lang="ru-RU" sz="1200" b="1" kern="1200" dirty="0" smtClean="0">
                <a:latin typeface="+mj-lt"/>
              </a:rPr>
              <a:t>«лицом-к-лицу», а в том, чтобы </a:t>
            </a:r>
            <a:r>
              <a:rPr lang="ru-RU" sz="1200" b="1" kern="1200" dirty="0" smtClean="0">
                <a:solidFill>
                  <a:srgbClr val="FF0000"/>
                </a:solidFill>
                <a:latin typeface="+mj-lt"/>
              </a:rPr>
              <a:t>эффективно интегрироваться </a:t>
            </a:r>
            <a:r>
              <a:rPr lang="ru-RU" sz="1200" b="1" kern="1200" dirty="0" smtClean="0">
                <a:latin typeface="+mj-lt"/>
              </a:rPr>
              <a:t>в него. Очевидно, при правильной организации смешанное обучение способно обеспечить наивысшее качество образования.</a:t>
            </a:r>
            <a:endParaRPr lang="ru-RU" sz="1200" b="1" kern="1200" dirty="0">
              <a:latin typeface="+mj-lt"/>
            </a:endParaRPr>
          </a:p>
          <a:p>
            <a:pPr marL="57150" lvl="1" indent="-57150" algn="l" defTabSz="4000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ru-RU" sz="900" kern="1200" dirty="0"/>
          </a:p>
        </p:txBody>
      </p:sp>
      <p:sp>
        <p:nvSpPr>
          <p:cNvPr id="15" name="Полилиния 14"/>
          <p:cNvSpPr/>
          <p:nvPr/>
        </p:nvSpPr>
        <p:spPr>
          <a:xfrm>
            <a:off x="2339752" y="5589240"/>
            <a:ext cx="5249292" cy="602204"/>
          </a:xfrm>
          <a:custGeom>
            <a:avLst/>
            <a:gdLst>
              <a:gd name="connsiteX0" fmla="*/ 0 w 5249292"/>
              <a:gd name="connsiteY0" fmla="*/ 0 h 602204"/>
              <a:gd name="connsiteX1" fmla="*/ 5249292 w 5249292"/>
              <a:gd name="connsiteY1" fmla="*/ 0 h 602204"/>
              <a:gd name="connsiteX2" fmla="*/ 5249292 w 5249292"/>
              <a:gd name="connsiteY2" fmla="*/ 602204 h 602204"/>
              <a:gd name="connsiteX3" fmla="*/ 0 w 5249292"/>
              <a:gd name="connsiteY3" fmla="*/ 602204 h 602204"/>
              <a:gd name="connsiteX4" fmla="*/ 0 w 5249292"/>
              <a:gd name="connsiteY4" fmla="*/ 0 h 602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49292" h="602204">
                <a:moveTo>
                  <a:pt x="0" y="0"/>
                </a:moveTo>
                <a:lnTo>
                  <a:pt x="5249292" y="0"/>
                </a:lnTo>
                <a:lnTo>
                  <a:pt x="5249292" y="602204"/>
                </a:lnTo>
                <a:lnTo>
                  <a:pt x="0" y="602204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3340" tIns="0" rIns="1570388" bIns="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b="1" kern="1200" dirty="0" smtClean="0">
                <a:latin typeface="+mj-lt"/>
              </a:rPr>
              <a:t>          </a:t>
            </a:r>
            <a:r>
              <a:rPr lang="ru-RU" sz="1400" b="1" kern="1200" dirty="0" smtClean="0">
                <a:solidFill>
                  <a:srgbClr val="FF0000"/>
                </a:solidFill>
                <a:latin typeface="+mj-lt"/>
              </a:rPr>
              <a:t>Задача </a:t>
            </a:r>
            <a:r>
              <a:rPr lang="en-US" sz="1400" b="1" kern="1200" dirty="0" smtClean="0">
                <a:solidFill>
                  <a:srgbClr val="FF0000"/>
                </a:solidFill>
                <a:latin typeface="+mj-lt"/>
              </a:rPr>
              <a:t>e-Learning</a:t>
            </a:r>
            <a:r>
              <a:rPr lang="ru-RU" sz="1400" b="1" kern="1200" dirty="0" smtClean="0">
                <a:solidFill>
                  <a:srgbClr val="FF0000"/>
                </a:solidFill>
                <a:latin typeface="+mj-lt"/>
              </a:rPr>
              <a:t>  </a:t>
            </a:r>
            <a:endParaRPr lang="ru-RU" sz="1400" b="1" kern="12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6969160" y="5521017"/>
            <a:ext cx="656637" cy="656637"/>
          </a:xfrm>
          <a:prstGeom prst="ellipse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dkEdge">
            <a:bevelT w="125400" h="36350" prst="relaxedInset"/>
            <a:contourClr>
              <a:schemeClr val="bg1"/>
            </a:contourClr>
          </a:sp3d>
        </p:spPr>
        <p:style>
          <a:ln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924944"/>
            <a:ext cx="1209035" cy="98657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4914966"/>
            <a:ext cx="1892150" cy="18921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3068960"/>
            <a:ext cx="1330809" cy="90594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9002204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3166" y="547172"/>
            <a:ext cx="4559111" cy="3964444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8" name="Полилиния 7"/>
          <p:cNvSpPr/>
          <p:nvPr/>
        </p:nvSpPr>
        <p:spPr>
          <a:xfrm>
            <a:off x="288568" y="980728"/>
            <a:ext cx="5194435" cy="2553078"/>
          </a:xfrm>
          <a:custGeom>
            <a:avLst/>
            <a:gdLst>
              <a:gd name="connsiteX0" fmla="*/ 0 w 5194435"/>
              <a:gd name="connsiteY0" fmla="*/ 425522 h 2553078"/>
              <a:gd name="connsiteX1" fmla="*/ 425522 w 5194435"/>
              <a:gd name="connsiteY1" fmla="*/ 0 h 2553078"/>
              <a:gd name="connsiteX2" fmla="*/ 4768913 w 5194435"/>
              <a:gd name="connsiteY2" fmla="*/ 0 h 2553078"/>
              <a:gd name="connsiteX3" fmla="*/ 5194435 w 5194435"/>
              <a:gd name="connsiteY3" fmla="*/ 425522 h 2553078"/>
              <a:gd name="connsiteX4" fmla="*/ 5194435 w 5194435"/>
              <a:gd name="connsiteY4" fmla="*/ 2127556 h 2553078"/>
              <a:gd name="connsiteX5" fmla="*/ 4768913 w 5194435"/>
              <a:gd name="connsiteY5" fmla="*/ 2553078 h 2553078"/>
              <a:gd name="connsiteX6" fmla="*/ 425522 w 5194435"/>
              <a:gd name="connsiteY6" fmla="*/ 2553078 h 2553078"/>
              <a:gd name="connsiteX7" fmla="*/ 0 w 5194435"/>
              <a:gd name="connsiteY7" fmla="*/ 2127556 h 2553078"/>
              <a:gd name="connsiteX8" fmla="*/ 0 w 5194435"/>
              <a:gd name="connsiteY8" fmla="*/ 425522 h 2553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94435" h="2553078">
                <a:moveTo>
                  <a:pt x="0" y="425522"/>
                </a:moveTo>
                <a:cubicBezTo>
                  <a:pt x="0" y="190513"/>
                  <a:pt x="190513" y="0"/>
                  <a:pt x="425522" y="0"/>
                </a:cubicBezTo>
                <a:lnTo>
                  <a:pt x="4768913" y="0"/>
                </a:lnTo>
                <a:cubicBezTo>
                  <a:pt x="5003922" y="0"/>
                  <a:pt x="5194435" y="190513"/>
                  <a:pt x="5194435" y="425522"/>
                </a:cubicBezTo>
                <a:lnTo>
                  <a:pt x="5194435" y="2127556"/>
                </a:lnTo>
                <a:cubicBezTo>
                  <a:pt x="5194435" y="2362565"/>
                  <a:pt x="5003922" y="2553078"/>
                  <a:pt x="4768913" y="2553078"/>
                </a:cubicBezTo>
                <a:lnTo>
                  <a:pt x="425522" y="2553078"/>
                </a:lnTo>
                <a:cubicBezTo>
                  <a:pt x="190513" y="2553078"/>
                  <a:pt x="0" y="2362565"/>
                  <a:pt x="0" y="2127556"/>
                </a:cubicBezTo>
                <a:lnTo>
                  <a:pt x="0" y="425522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2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9401" tIns="189401" rIns="189401" bIns="189401" numCol="1" spcCol="1270" anchor="ctr" anchorCtr="0">
            <a:noAutofit/>
          </a:bodyPr>
          <a:lstStyle/>
          <a:p>
            <a:pPr lvl="0" algn="l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700" b="1" i="0" kern="1200" dirty="0" smtClean="0">
                <a:latin typeface="+mj-lt"/>
              </a:rPr>
              <a:t>Электронное обучение является практически идеальным для организации дистанционного (заочного) обучения, а также для организации образовательного процесса в филиалах вуза. Однако наилучшие результаты оно обеспечивает при так называемом </a:t>
            </a:r>
            <a:r>
              <a:rPr lang="ru-RU" sz="1700" b="1" i="0" kern="12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смешанном </a:t>
            </a:r>
            <a:r>
              <a:rPr lang="ru-RU" sz="1700" b="1" i="0" kern="1200" dirty="0" smtClean="0">
                <a:latin typeface="+mj-lt"/>
              </a:rPr>
              <a:t>обучении. </a:t>
            </a:r>
          </a:p>
          <a:p>
            <a:pPr lvl="0" algn="l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700" b="1" i="0" kern="1200" dirty="0" smtClean="0">
                <a:latin typeface="+mj-lt"/>
              </a:rPr>
              <a:t>В этом</a:t>
            </a:r>
            <a:endParaRPr lang="ru-RU" sz="1700" b="1" i="0" kern="1200" dirty="0">
              <a:latin typeface="+mj-lt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5243" y="3090805"/>
            <a:ext cx="5458757" cy="376719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олилиния 8"/>
          <p:cNvSpPr/>
          <p:nvPr/>
        </p:nvSpPr>
        <p:spPr>
          <a:xfrm>
            <a:off x="0" y="4005064"/>
            <a:ext cx="5222263" cy="2681325"/>
          </a:xfrm>
          <a:custGeom>
            <a:avLst/>
            <a:gdLst>
              <a:gd name="connsiteX0" fmla="*/ 0 w 5222263"/>
              <a:gd name="connsiteY0" fmla="*/ 446896 h 2681325"/>
              <a:gd name="connsiteX1" fmla="*/ 446896 w 5222263"/>
              <a:gd name="connsiteY1" fmla="*/ 0 h 2681325"/>
              <a:gd name="connsiteX2" fmla="*/ 4775367 w 5222263"/>
              <a:gd name="connsiteY2" fmla="*/ 0 h 2681325"/>
              <a:gd name="connsiteX3" fmla="*/ 5222263 w 5222263"/>
              <a:gd name="connsiteY3" fmla="*/ 446896 h 2681325"/>
              <a:gd name="connsiteX4" fmla="*/ 5222263 w 5222263"/>
              <a:gd name="connsiteY4" fmla="*/ 2234429 h 2681325"/>
              <a:gd name="connsiteX5" fmla="*/ 4775367 w 5222263"/>
              <a:gd name="connsiteY5" fmla="*/ 2681325 h 2681325"/>
              <a:gd name="connsiteX6" fmla="*/ 446896 w 5222263"/>
              <a:gd name="connsiteY6" fmla="*/ 2681325 h 2681325"/>
              <a:gd name="connsiteX7" fmla="*/ 0 w 5222263"/>
              <a:gd name="connsiteY7" fmla="*/ 2234429 h 2681325"/>
              <a:gd name="connsiteX8" fmla="*/ 0 w 5222263"/>
              <a:gd name="connsiteY8" fmla="*/ 446896 h 2681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22263" h="2681325">
                <a:moveTo>
                  <a:pt x="0" y="446896"/>
                </a:moveTo>
                <a:cubicBezTo>
                  <a:pt x="0" y="200082"/>
                  <a:pt x="200082" y="0"/>
                  <a:pt x="446896" y="0"/>
                </a:cubicBezTo>
                <a:lnTo>
                  <a:pt x="4775367" y="0"/>
                </a:lnTo>
                <a:cubicBezTo>
                  <a:pt x="5022181" y="0"/>
                  <a:pt x="5222263" y="200082"/>
                  <a:pt x="5222263" y="446896"/>
                </a:cubicBezTo>
                <a:lnTo>
                  <a:pt x="5222263" y="2234429"/>
                </a:lnTo>
                <a:cubicBezTo>
                  <a:pt x="5222263" y="2481243"/>
                  <a:pt x="5022181" y="2681325"/>
                  <a:pt x="4775367" y="2681325"/>
                </a:cubicBezTo>
                <a:lnTo>
                  <a:pt x="446896" y="2681325"/>
                </a:lnTo>
                <a:cubicBezTo>
                  <a:pt x="200082" y="2681325"/>
                  <a:pt x="0" y="2481243"/>
                  <a:pt x="0" y="2234429"/>
                </a:cubicBezTo>
                <a:lnTo>
                  <a:pt x="0" y="446896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2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5661" tIns="195661" rIns="195661" bIns="195661" numCol="1" spcCol="1270" anchor="ctr" anchorCtr="0">
            <a:noAutofit/>
          </a:bodyPr>
          <a:lstStyle/>
          <a:p>
            <a:pPr lvl="0" algn="l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700" b="1" i="0" kern="1200" dirty="0" smtClean="0">
                <a:latin typeface="+mj-lt"/>
              </a:rPr>
              <a:t>В традиционных занятиях значительная часть времени и сил преподавателя </a:t>
            </a:r>
            <a:r>
              <a:rPr lang="ru-RU" sz="1700" b="1" i="0" kern="12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расходуется на простую передачу обучающимся новой информации. </a:t>
            </a:r>
          </a:p>
          <a:p>
            <a:pPr lvl="0" algn="l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700" b="1" i="0" kern="1200" dirty="0" smtClean="0">
                <a:latin typeface="+mj-lt"/>
              </a:rPr>
              <a:t>e-</a:t>
            </a:r>
            <a:r>
              <a:rPr lang="ru-RU" sz="1700" b="1" i="0" kern="1200" dirty="0" err="1" smtClean="0">
                <a:latin typeface="+mj-lt"/>
              </a:rPr>
              <a:t>Learning</a:t>
            </a:r>
            <a:r>
              <a:rPr lang="ru-RU" sz="1700" b="1" i="0" kern="1200" dirty="0" smtClean="0">
                <a:latin typeface="+mj-lt"/>
              </a:rPr>
              <a:t> позволяет переложить эту функцию  на компьютер и сосредоточить </a:t>
            </a:r>
            <a:r>
              <a:rPr lang="ru-RU" sz="1700" b="1" i="0" kern="12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основные усилия преподавателя на обсуждении более трудных моментов курса</a:t>
            </a:r>
            <a:r>
              <a:rPr lang="ru-RU" sz="1700" b="1" i="0" kern="1200" dirty="0" smtClean="0">
                <a:latin typeface="+mj-lt"/>
              </a:rPr>
              <a:t>, ответам на вопросы студентов и т.д</a:t>
            </a:r>
            <a:r>
              <a:rPr lang="ru-RU" sz="1700" b="1" i="1" kern="1200" dirty="0" smtClean="0">
                <a:latin typeface="+mj-lt"/>
              </a:rPr>
              <a:t>.</a:t>
            </a:r>
            <a:endParaRPr lang="ru-RU" sz="1700" b="1" i="1" kern="1200" dirty="0">
              <a:latin typeface="+mj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003232" cy="720080"/>
          </a:xfrm>
        </p:spPr>
        <p:txBody>
          <a:bodyPr>
            <a:noAutofit/>
          </a:bodyPr>
          <a:lstStyle/>
          <a:p>
            <a:r>
              <a:rPr lang="ru-RU" sz="2800" dirty="0" smtClean="0"/>
              <a:t>Электронное и традиционное обучение</a:t>
            </a:r>
            <a:endParaRPr lang="ru-RU" sz="2800" dirty="0"/>
          </a:p>
        </p:txBody>
      </p:sp>
      <p:graphicFrame>
        <p:nvGraphicFramePr>
          <p:cNvPr id="11" name="Содержимое 10"/>
          <p:cNvGraphicFramePr>
            <a:graphicFrameLocks noGrp="1"/>
          </p:cNvGraphicFramePr>
          <p:nvPr>
            <p:ph idx="1"/>
          </p:nvPr>
        </p:nvGraphicFramePr>
        <p:xfrm>
          <a:off x="7035080" y="1196752"/>
          <a:ext cx="2108920" cy="3168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="" xmlns:p14="http://schemas.microsoft.com/office/powerpoint/2010/main" val="284851674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056" y="285728"/>
            <a:ext cx="1584176" cy="81747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0041" y="845832"/>
            <a:ext cx="3400431" cy="164706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dirty="0" smtClean="0">
                <a:effectLst/>
                <a:latin typeface="Calibri"/>
                <a:ea typeface="Calibri"/>
                <a:cs typeface="Times New Roman"/>
              </a:rPr>
              <a:t>Общая характеристика</a:t>
            </a:r>
            <a:endParaRPr lang="ru-RU" sz="3600" dirty="0"/>
          </a:p>
        </p:txBody>
      </p:sp>
      <p:sp>
        <p:nvSpPr>
          <p:cNvPr id="5" name="Полилиния 4"/>
          <p:cNvSpPr/>
          <p:nvPr/>
        </p:nvSpPr>
        <p:spPr>
          <a:xfrm rot="5176800">
            <a:off x="1609006" y="4600361"/>
            <a:ext cx="226930" cy="24477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12238"/>
                </a:moveTo>
                <a:lnTo>
                  <a:pt x="226930" y="12238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Полилиния 6"/>
          <p:cNvSpPr/>
          <p:nvPr/>
        </p:nvSpPr>
        <p:spPr>
          <a:xfrm rot="1717870">
            <a:off x="2013852" y="4661185"/>
            <a:ext cx="1520473" cy="24477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12238"/>
                </a:moveTo>
                <a:lnTo>
                  <a:pt x="1520473" y="12238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Полилиния 7"/>
          <p:cNvSpPr/>
          <p:nvPr/>
        </p:nvSpPr>
        <p:spPr>
          <a:xfrm rot="553901">
            <a:off x="2087793" y="4371855"/>
            <a:ext cx="2936781" cy="24477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12238"/>
                </a:moveTo>
                <a:lnTo>
                  <a:pt x="2936781" y="12238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Полилиния 9"/>
          <p:cNvSpPr/>
          <p:nvPr/>
        </p:nvSpPr>
        <p:spPr>
          <a:xfrm rot="21162889">
            <a:off x="2094986" y="3828872"/>
            <a:ext cx="2929846" cy="24477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12238"/>
                </a:moveTo>
                <a:lnTo>
                  <a:pt x="2929846" y="12238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Полилиния 11"/>
          <p:cNvSpPr/>
          <p:nvPr/>
        </p:nvSpPr>
        <p:spPr>
          <a:xfrm rot="20021021">
            <a:off x="1990452" y="3363254"/>
            <a:ext cx="2245467" cy="24477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12238"/>
                </a:moveTo>
                <a:lnTo>
                  <a:pt x="2245467" y="12238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Полилиния 12"/>
          <p:cNvSpPr/>
          <p:nvPr/>
        </p:nvSpPr>
        <p:spPr>
          <a:xfrm rot="16953597">
            <a:off x="1560159" y="3373535"/>
            <a:ext cx="564954" cy="24477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12238"/>
                </a:moveTo>
                <a:lnTo>
                  <a:pt x="564954" y="12238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Овал 13"/>
          <p:cNvSpPr/>
          <p:nvPr/>
        </p:nvSpPr>
        <p:spPr>
          <a:xfrm>
            <a:off x="1246331" y="3386044"/>
            <a:ext cx="1196974" cy="1196974"/>
          </a:xfrm>
          <a:prstGeom prst="ellipse">
            <a:avLst/>
          </a:prstGeom>
          <a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3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Полилиния 14"/>
          <p:cNvSpPr/>
          <p:nvPr/>
        </p:nvSpPr>
        <p:spPr>
          <a:xfrm>
            <a:off x="445448" y="1188885"/>
            <a:ext cx="3343500" cy="1929043"/>
          </a:xfrm>
          <a:custGeom>
            <a:avLst/>
            <a:gdLst>
              <a:gd name="connsiteX0" fmla="*/ 0 w 3343500"/>
              <a:gd name="connsiteY0" fmla="*/ 964522 h 1929043"/>
              <a:gd name="connsiteX1" fmla="*/ 1671750 w 3343500"/>
              <a:gd name="connsiteY1" fmla="*/ 0 h 1929043"/>
              <a:gd name="connsiteX2" fmla="*/ 3343500 w 3343500"/>
              <a:gd name="connsiteY2" fmla="*/ 964522 h 1929043"/>
              <a:gd name="connsiteX3" fmla="*/ 1671750 w 3343500"/>
              <a:gd name="connsiteY3" fmla="*/ 1929044 h 1929043"/>
              <a:gd name="connsiteX4" fmla="*/ 0 w 3343500"/>
              <a:gd name="connsiteY4" fmla="*/ 964522 h 1929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43500" h="1929043">
                <a:moveTo>
                  <a:pt x="0" y="964522"/>
                </a:moveTo>
                <a:cubicBezTo>
                  <a:pt x="0" y="431831"/>
                  <a:pt x="748468" y="0"/>
                  <a:pt x="1671750" y="0"/>
                </a:cubicBezTo>
                <a:cubicBezTo>
                  <a:pt x="2595032" y="0"/>
                  <a:pt x="3343500" y="431831"/>
                  <a:pt x="3343500" y="964522"/>
                </a:cubicBezTo>
                <a:cubicBezTo>
                  <a:pt x="3343500" y="1497213"/>
                  <a:pt x="2595032" y="1929044"/>
                  <a:pt x="1671750" y="1929044"/>
                </a:cubicBezTo>
                <a:cubicBezTo>
                  <a:pt x="748468" y="1929044"/>
                  <a:pt x="0" y="1497213"/>
                  <a:pt x="0" y="964522"/>
                </a:cubicBezTo>
                <a:close/>
              </a:path>
            </a:pathLst>
          </a:custGeom>
        </p:spPr>
        <p:style>
          <a:lnRef idx="3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97264" tIns="290122" rIns="497264" bIns="290122" numCol="1" spcCol="127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smtClean="0">
                <a:latin typeface="+mj-lt"/>
              </a:rPr>
              <a:t>Moodle </a:t>
            </a:r>
            <a:r>
              <a:rPr lang="ru-RU" sz="1200" b="1" kern="1200" dirty="0" smtClean="0">
                <a:latin typeface="+mj-lt"/>
              </a:rPr>
              <a:t>является аббревиатурой словосочетания «</a:t>
            </a:r>
            <a:r>
              <a:rPr lang="en-US" sz="1200" b="1" kern="1200" dirty="0" smtClean="0">
                <a:solidFill>
                  <a:srgbClr val="C00000"/>
                </a:solidFill>
                <a:latin typeface="+mj-lt"/>
              </a:rPr>
              <a:t>Modular Object-Oriented Dynamic </a:t>
            </a:r>
            <a:r>
              <a:rPr lang="ru-RU" sz="1200" b="1" kern="1200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ru-RU" sz="1200" b="1" kern="1200" dirty="0" err="1" smtClean="0">
                <a:solidFill>
                  <a:srgbClr val="C00000"/>
                </a:solidFill>
                <a:latin typeface="+mj-lt"/>
              </a:rPr>
              <a:t>Learning</a:t>
            </a:r>
            <a:r>
              <a:rPr lang="ru-RU" sz="1200" b="1" kern="1200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ru-RU" sz="1200" b="1" kern="1200" dirty="0" err="1" smtClean="0">
                <a:solidFill>
                  <a:srgbClr val="C00000"/>
                </a:solidFill>
                <a:latin typeface="+mj-lt"/>
              </a:rPr>
              <a:t>Environment</a:t>
            </a:r>
            <a:r>
              <a:rPr lang="ru-RU" sz="1200" b="1" kern="1200" dirty="0" smtClean="0">
                <a:latin typeface="+mj-lt"/>
              </a:rPr>
              <a:t>» (модульная объектно-ориентированная динамическая среда</a:t>
            </a:r>
            <a:r>
              <a:rPr lang="en-US" sz="1200" b="1" kern="1200" dirty="0" smtClean="0">
                <a:latin typeface="+mj-lt"/>
              </a:rPr>
              <a:t> </a:t>
            </a:r>
            <a:r>
              <a:rPr lang="ru-RU" sz="1200" b="1" kern="1200" dirty="0" smtClean="0">
                <a:latin typeface="+mj-lt"/>
              </a:rPr>
              <a:t>обучения).</a:t>
            </a:r>
            <a:endParaRPr lang="ru-RU" sz="1200" b="1" kern="1200" dirty="0">
              <a:latin typeface="+mj-lt"/>
            </a:endParaRPr>
          </a:p>
        </p:txBody>
      </p:sp>
      <p:sp>
        <p:nvSpPr>
          <p:cNvPr id="16" name="Полилиния 15"/>
          <p:cNvSpPr/>
          <p:nvPr/>
        </p:nvSpPr>
        <p:spPr>
          <a:xfrm>
            <a:off x="3576248" y="1599836"/>
            <a:ext cx="3288969" cy="1466590"/>
          </a:xfrm>
          <a:custGeom>
            <a:avLst/>
            <a:gdLst>
              <a:gd name="connsiteX0" fmla="*/ 0 w 3288969"/>
              <a:gd name="connsiteY0" fmla="*/ 733295 h 1466590"/>
              <a:gd name="connsiteX1" fmla="*/ 1644485 w 3288969"/>
              <a:gd name="connsiteY1" fmla="*/ 0 h 1466590"/>
              <a:gd name="connsiteX2" fmla="*/ 3288970 w 3288969"/>
              <a:gd name="connsiteY2" fmla="*/ 733295 h 1466590"/>
              <a:gd name="connsiteX3" fmla="*/ 1644485 w 3288969"/>
              <a:gd name="connsiteY3" fmla="*/ 1466590 h 1466590"/>
              <a:gd name="connsiteX4" fmla="*/ 0 w 3288969"/>
              <a:gd name="connsiteY4" fmla="*/ 733295 h 1466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88969" h="1466590">
                <a:moveTo>
                  <a:pt x="0" y="733295"/>
                </a:moveTo>
                <a:cubicBezTo>
                  <a:pt x="0" y="328307"/>
                  <a:pt x="736261" y="0"/>
                  <a:pt x="1644485" y="0"/>
                </a:cubicBezTo>
                <a:cubicBezTo>
                  <a:pt x="2552709" y="0"/>
                  <a:pt x="3288970" y="328307"/>
                  <a:pt x="3288970" y="733295"/>
                </a:cubicBezTo>
                <a:cubicBezTo>
                  <a:pt x="3288970" y="1138283"/>
                  <a:pt x="2552709" y="1466590"/>
                  <a:pt x="1644485" y="1466590"/>
                </a:cubicBezTo>
                <a:cubicBezTo>
                  <a:pt x="736261" y="1466590"/>
                  <a:pt x="0" y="1138283"/>
                  <a:pt x="0" y="733295"/>
                </a:cubicBezTo>
                <a:close/>
              </a:path>
            </a:pathLst>
          </a:custGeom>
        </p:spPr>
        <p:style>
          <a:lnRef idx="3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89278" tIns="222397" rIns="489278" bIns="222397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b="1" kern="1200" dirty="0" smtClean="0">
                <a:latin typeface="+mj-lt"/>
              </a:rPr>
              <a:t>Представляет собой автоматизированную, основанную на   компьютерных и интернет-технологиях, </a:t>
            </a:r>
            <a:r>
              <a:rPr lang="ru-RU" sz="1200" b="1" kern="1200" dirty="0" smtClean="0">
                <a:solidFill>
                  <a:srgbClr val="C00000"/>
                </a:solidFill>
                <a:latin typeface="+mj-lt"/>
              </a:rPr>
              <a:t>систему управления обучением </a:t>
            </a:r>
            <a:r>
              <a:rPr lang="ru-RU" sz="1200" b="1" kern="1200" dirty="0" smtClean="0">
                <a:latin typeface="+mj-lt"/>
              </a:rPr>
              <a:t>(СУО</a:t>
            </a:r>
            <a:r>
              <a:rPr lang="ru-RU" sz="1100" b="1" kern="1200" dirty="0" smtClean="0">
                <a:latin typeface="+mj-lt"/>
              </a:rPr>
              <a:t>) .   </a:t>
            </a:r>
            <a:endParaRPr lang="ru-RU" sz="1100" b="1" kern="1200" dirty="0">
              <a:latin typeface="+mj-lt"/>
            </a:endParaRPr>
          </a:p>
        </p:txBody>
      </p:sp>
      <p:sp>
        <p:nvSpPr>
          <p:cNvPr id="17" name="Полилиния 16"/>
          <p:cNvSpPr/>
          <p:nvPr/>
        </p:nvSpPr>
        <p:spPr>
          <a:xfrm>
            <a:off x="4960092" y="2806330"/>
            <a:ext cx="2907685" cy="1339845"/>
          </a:xfrm>
          <a:custGeom>
            <a:avLst/>
            <a:gdLst>
              <a:gd name="connsiteX0" fmla="*/ 0 w 2907685"/>
              <a:gd name="connsiteY0" fmla="*/ 669923 h 1339845"/>
              <a:gd name="connsiteX1" fmla="*/ 1453843 w 2907685"/>
              <a:gd name="connsiteY1" fmla="*/ 0 h 1339845"/>
              <a:gd name="connsiteX2" fmla="*/ 2907686 w 2907685"/>
              <a:gd name="connsiteY2" fmla="*/ 669923 h 1339845"/>
              <a:gd name="connsiteX3" fmla="*/ 1453843 w 2907685"/>
              <a:gd name="connsiteY3" fmla="*/ 1339846 h 1339845"/>
              <a:gd name="connsiteX4" fmla="*/ 0 w 2907685"/>
              <a:gd name="connsiteY4" fmla="*/ 669923 h 1339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07685" h="1339845">
                <a:moveTo>
                  <a:pt x="0" y="669923"/>
                </a:moveTo>
                <a:cubicBezTo>
                  <a:pt x="0" y="299935"/>
                  <a:pt x="650908" y="0"/>
                  <a:pt x="1453843" y="0"/>
                </a:cubicBezTo>
                <a:cubicBezTo>
                  <a:pt x="2256778" y="0"/>
                  <a:pt x="2907686" y="299935"/>
                  <a:pt x="2907686" y="669923"/>
                </a:cubicBezTo>
                <a:cubicBezTo>
                  <a:pt x="2907686" y="1039911"/>
                  <a:pt x="2256778" y="1339846"/>
                  <a:pt x="1453843" y="1339846"/>
                </a:cubicBezTo>
                <a:cubicBezTo>
                  <a:pt x="650908" y="1339846"/>
                  <a:pt x="0" y="1039911"/>
                  <a:pt x="0" y="669923"/>
                </a:cubicBezTo>
                <a:close/>
              </a:path>
            </a:pathLst>
          </a:custGeom>
        </p:spPr>
        <p:style>
          <a:lnRef idx="3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33441" tIns="203836" rIns="433441" bIns="203836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b="1" kern="1200" dirty="0" err="1" smtClean="0">
                <a:latin typeface="+mj-lt"/>
              </a:rPr>
              <a:t>Moodle</a:t>
            </a:r>
            <a:r>
              <a:rPr lang="ru-RU" sz="1200" b="1" kern="1200" dirty="0" smtClean="0">
                <a:latin typeface="+mj-lt"/>
              </a:rPr>
              <a:t> написана на языке программирования </a:t>
            </a:r>
            <a:r>
              <a:rPr lang="ru-RU" sz="1200" b="1" kern="1200" dirty="0" smtClean="0">
                <a:solidFill>
                  <a:srgbClr val="C00000"/>
                </a:solidFill>
                <a:latin typeface="+mj-lt"/>
              </a:rPr>
              <a:t>PHP </a:t>
            </a:r>
            <a:r>
              <a:rPr lang="ru-RU" sz="1200" b="1" kern="1200" dirty="0" smtClean="0">
                <a:latin typeface="+mj-lt"/>
              </a:rPr>
              <a:t>профессором из </a:t>
            </a:r>
            <a:r>
              <a:rPr lang="ru-RU" sz="1200" b="1" kern="1200" dirty="0" smtClean="0">
                <a:solidFill>
                  <a:schemeClr val="bg1"/>
                </a:solidFill>
                <a:latin typeface="+mj-lt"/>
              </a:rPr>
              <a:t>Австралии</a:t>
            </a:r>
            <a:r>
              <a:rPr lang="ru-RU" sz="1200" b="1" kern="1200" dirty="0" smtClean="0">
                <a:solidFill>
                  <a:srgbClr val="C00000"/>
                </a:solidFill>
                <a:latin typeface="+mj-lt"/>
              </a:rPr>
              <a:t> </a:t>
            </a:r>
            <a:br>
              <a:rPr lang="ru-RU" sz="1200" b="1" kern="1200" dirty="0" smtClean="0">
                <a:solidFill>
                  <a:srgbClr val="C00000"/>
                </a:solidFill>
                <a:latin typeface="+mj-lt"/>
              </a:rPr>
            </a:br>
            <a:r>
              <a:rPr lang="ru-RU" sz="1200" b="1" kern="1200" dirty="0" smtClean="0">
                <a:solidFill>
                  <a:srgbClr val="C00000"/>
                </a:solidFill>
                <a:latin typeface="+mj-lt"/>
              </a:rPr>
              <a:t>Мартином </a:t>
            </a:r>
            <a:r>
              <a:rPr lang="ru-RU" sz="1200" b="1" kern="1200" dirty="0" err="1" smtClean="0">
                <a:solidFill>
                  <a:srgbClr val="C00000"/>
                </a:solidFill>
                <a:latin typeface="+mj-lt"/>
              </a:rPr>
              <a:t>Дунгиамосом</a:t>
            </a:r>
            <a:r>
              <a:rPr lang="ru-RU" sz="1200" b="1" kern="1200" dirty="0" smtClean="0">
                <a:solidFill>
                  <a:srgbClr val="C00000"/>
                </a:solidFill>
                <a:latin typeface="+mj-lt"/>
              </a:rPr>
              <a:t>.</a:t>
            </a:r>
            <a:endParaRPr lang="ru-RU" sz="1200" b="1" kern="12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8" name="Полилиния 17"/>
          <p:cNvSpPr/>
          <p:nvPr/>
        </p:nvSpPr>
        <p:spPr>
          <a:xfrm>
            <a:off x="4878989" y="4069304"/>
            <a:ext cx="3941482" cy="1700194"/>
          </a:xfrm>
          <a:custGeom>
            <a:avLst/>
            <a:gdLst>
              <a:gd name="connsiteX0" fmla="*/ 0 w 3941482"/>
              <a:gd name="connsiteY0" fmla="*/ 850097 h 1700194"/>
              <a:gd name="connsiteX1" fmla="*/ 1970741 w 3941482"/>
              <a:gd name="connsiteY1" fmla="*/ 0 h 1700194"/>
              <a:gd name="connsiteX2" fmla="*/ 3941482 w 3941482"/>
              <a:gd name="connsiteY2" fmla="*/ 850097 h 1700194"/>
              <a:gd name="connsiteX3" fmla="*/ 1970741 w 3941482"/>
              <a:gd name="connsiteY3" fmla="*/ 1700194 h 1700194"/>
              <a:gd name="connsiteX4" fmla="*/ 0 w 3941482"/>
              <a:gd name="connsiteY4" fmla="*/ 850097 h 1700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1482" h="1700194">
                <a:moveTo>
                  <a:pt x="0" y="850097"/>
                </a:moveTo>
                <a:cubicBezTo>
                  <a:pt x="0" y="380601"/>
                  <a:pt x="882331" y="0"/>
                  <a:pt x="1970741" y="0"/>
                </a:cubicBezTo>
                <a:cubicBezTo>
                  <a:pt x="3059151" y="0"/>
                  <a:pt x="3941482" y="380601"/>
                  <a:pt x="3941482" y="850097"/>
                </a:cubicBezTo>
                <a:cubicBezTo>
                  <a:pt x="3941482" y="1319593"/>
                  <a:pt x="3059151" y="1700194"/>
                  <a:pt x="1970741" y="1700194"/>
                </a:cubicBezTo>
                <a:cubicBezTo>
                  <a:pt x="882331" y="1700194"/>
                  <a:pt x="0" y="1319593"/>
                  <a:pt x="0" y="850097"/>
                </a:cubicBezTo>
                <a:close/>
              </a:path>
            </a:pathLst>
          </a:custGeom>
        </p:spPr>
        <p:style>
          <a:lnRef idx="3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84837" tIns="256608" rIns="584837" bIns="256608" numCol="1" spcCol="127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kern="1200" dirty="0" smtClean="0">
                <a:latin typeface="+mj-lt"/>
              </a:rPr>
              <a:t>На сегодняшний день имеется более </a:t>
            </a:r>
            <a:r>
              <a:rPr lang="ru-RU" sz="1200" b="1" kern="1200" dirty="0" smtClean="0">
                <a:solidFill>
                  <a:srgbClr val="C00000"/>
                </a:solidFill>
                <a:latin typeface="+mj-lt"/>
              </a:rPr>
              <a:t> 45млн зарегистрированных </a:t>
            </a:r>
            <a:r>
              <a:rPr lang="ru-RU" sz="1200" b="1" dirty="0" smtClean="0">
                <a:solidFill>
                  <a:srgbClr val="C00000"/>
                </a:solidFill>
                <a:latin typeface="+mj-lt"/>
              </a:rPr>
              <a:t>пользователей</a:t>
            </a:r>
            <a:r>
              <a:rPr lang="ru-RU" sz="1200" b="1" kern="1200" dirty="0" smtClean="0">
                <a:latin typeface="+mj-lt"/>
              </a:rPr>
              <a:t> платформы </a:t>
            </a:r>
            <a:r>
              <a:rPr lang="ru-RU" sz="1200" b="1" kern="1200" dirty="0" err="1" smtClean="0">
                <a:latin typeface="+mj-lt"/>
              </a:rPr>
              <a:t>Moodle</a:t>
            </a:r>
            <a:r>
              <a:rPr lang="ru-RU" sz="1200" b="1" kern="1200" dirty="0" smtClean="0">
                <a:latin typeface="+mj-lt"/>
              </a:rPr>
              <a:t> в </a:t>
            </a:r>
            <a:r>
              <a:rPr lang="ru-RU" sz="1200" b="1" kern="1200" dirty="0" smtClean="0">
                <a:solidFill>
                  <a:srgbClr val="C00000"/>
                </a:solidFill>
                <a:latin typeface="+mj-lt"/>
              </a:rPr>
              <a:t>201 стране мира</a:t>
            </a:r>
            <a:r>
              <a:rPr lang="ru-RU" sz="1200" b="1" kern="1200" dirty="0" smtClean="0">
                <a:latin typeface="+mj-lt"/>
              </a:rPr>
              <a:t>, она переведена </a:t>
            </a:r>
            <a:r>
              <a:rPr lang="ru-RU" sz="1200" b="1" kern="1200" dirty="0" smtClean="0">
                <a:solidFill>
                  <a:srgbClr val="C00000"/>
                </a:solidFill>
                <a:latin typeface="+mj-lt"/>
              </a:rPr>
              <a:t>на 82 языка. </a:t>
            </a:r>
            <a:r>
              <a:rPr lang="ru-RU" sz="1200" b="1" kern="1200" dirty="0" smtClean="0">
                <a:solidFill>
                  <a:schemeClr val="bg1"/>
                </a:solidFill>
                <a:latin typeface="+mj-lt"/>
              </a:rPr>
              <a:t>В РФ зарегистрировано</a:t>
            </a:r>
            <a:endParaRPr lang="ru-RU" sz="1200" b="1" kern="1200" dirty="0" smtClean="0">
              <a:solidFill>
                <a:srgbClr val="C00000"/>
              </a:solidFill>
              <a:latin typeface="+mj-lt"/>
            </a:endParaRPr>
          </a:p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900" kern="1200" dirty="0"/>
          </a:p>
        </p:txBody>
      </p:sp>
      <p:sp>
        <p:nvSpPr>
          <p:cNvPr id="19" name="Полилиния 18"/>
          <p:cNvSpPr/>
          <p:nvPr/>
        </p:nvSpPr>
        <p:spPr>
          <a:xfrm>
            <a:off x="3033129" y="4842140"/>
            <a:ext cx="2663423" cy="1399425"/>
          </a:xfrm>
          <a:custGeom>
            <a:avLst/>
            <a:gdLst>
              <a:gd name="connsiteX0" fmla="*/ 0 w 2663423"/>
              <a:gd name="connsiteY0" fmla="*/ 699713 h 1399425"/>
              <a:gd name="connsiteX1" fmla="*/ 1331712 w 2663423"/>
              <a:gd name="connsiteY1" fmla="*/ 0 h 1399425"/>
              <a:gd name="connsiteX2" fmla="*/ 2663424 w 2663423"/>
              <a:gd name="connsiteY2" fmla="*/ 699713 h 1399425"/>
              <a:gd name="connsiteX3" fmla="*/ 1331712 w 2663423"/>
              <a:gd name="connsiteY3" fmla="*/ 1399426 h 1399425"/>
              <a:gd name="connsiteX4" fmla="*/ 0 w 2663423"/>
              <a:gd name="connsiteY4" fmla="*/ 699713 h 1399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63423" h="1399425">
                <a:moveTo>
                  <a:pt x="0" y="699713"/>
                </a:moveTo>
                <a:cubicBezTo>
                  <a:pt x="0" y="313272"/>
                  <a:pt x="596228" y="0"/>
                  <a:pt x="1331712" y="0"/>
                </a:cubicBezTo>
                <a:cubicBezTo>
                  <a:pt x="2067196" y="0"/>
                  <a:pt x="2663424" y="313272"/>
                  <a:pt x="2663424" y="699713"/>
                </a:cubicBezTo>
                <a:cubicBezTo>
                  <a:pt x="2663424" y="1086154"/>
                  <a:pt x="2067196" y="1399426"/>
                  <a:pt x="1331712" y="1399426"/>
                </a:cubicBezTo>
                <a:cubicBezTo>
                  <a:pt x="596228" y="1399426"/>
                  <a:pt x="0" y="1086154"/>
                  <a:pt x="0" y="699713"/>
                </a:cubicBezTo>
                <a:close/>
              </a:path>
            </a:pathLst>
          </a:custGeom>
        </p:spPr>
        <p:style>
          <a:lnRef idx="3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97669" tIns="212561" rIns="397669" bIns="212561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b="1" kern="1200" dirty="0" smtClean="0">
                <a:latin typeface="+mj-lt"/>
              </a:rPr>
              <a:t>Около </a:t>
            </a:r>
            <a:r>
              <a:rPr lang="ru-RU" sz="1200" b="1" kern="1200" dirty="0" smtClean="0">
                <a:solidFill>
                  <a:srgbClr val="C00000"/>
                </a:solidFill>
                <a:latin typeface="+mj-lt"/>
              </a:rPr>
              <a:t>2 миллионов преподавателей </a:t>
            </a:r>
            <a:r>
              <a:rPr lang="ru-RU" sz="1200" b="1" kern="1200" dirty="0" smtClean="0">
                <a:latin typeface="+mj-lt"/>
              </a:rPr>
              <a:t>по всему миру используют </a:t>
            </a:r>
            <a:r>
              <a:rPr lang="ru-RU" sz="1200" b="1" kern="1200" dirty="0" err="1" smtClean="0">
                <a:latin typeface="+mj-lt"/>
              </a:rPr>
              <a:t>Moodle</a:t>
            </a:r>
            <a:r>
              <a:rPr lang="ru-RU" sz="1200" b="1" kern="1200" dirty="0" smtClean="0">
                <a:latin typeface="+mj-lt"/>
              </a:rPr>
              <a:t> для обучения более </a:t>
            </a:r>
            <a:r>
              <a:rPr lang="ru-RU" sz="1200" b="1" dirty="0" smtClean="0">
                <a:solidFill>
                  <a:srgbClr val="C00000"/>
                </a:solidFill>
                <a:latin typeface="+mj-lt"/>
              </a:rPr>
              <a:t>63 </a:t>
            </a:r>
            <a:r>
              <a:rPr lang="ru-RU" sz="1200" b="1" kern="1200" dirty="0" smtClean="0">
                <a:solidFill>
                  <a:srgbClr val="C00000"/>
                </a:solidFill>
                <a:latin typeface="+mj-lt"/>
              </a:rPr>
              <a:t>миллиона студентов.</a:t>
            </a:r>
            <a:endParaRPr lang="ru-RU" sz="1200" b="1" kern="12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20" name="Полилиния 19"/>
          <p:cNvSpPr/>
          <p:nvPr/>
        </p:nvSpPr>
        <p:spPr>
          <a:xfrm>
            <a:off x="107506" y="4725141"/>
            <a:ext cx="3371115" cy="1946380"/>
          </a:xfrm>
          <a:custGeom>
            <a:avLst/>
            <a:gdLst>
              <a:gd name="connsiteX0" fmla="*/ 0 w 3371115"/>
              <a:gd name="connsiteY0" fmla="*/ 973190 h 1946380"/>
              <a:gd name="connsiteX1" fmla="*/ 1685558 w 3371115"/>
              <a:gd name="connsiteY1" fmla="*/ 0 h 1946380"/>
              <a:gd name="connsiteX2" fmla="*/ 3371116 w 3371115"/>
              <a:gd name="connsiteY2" fmla="*/ 973190 h 1946380"/>
              <a:gd name="connsiteX3" fmla="*/ 1685558 w 3371115"/>
              <a:gd name="connsiteY3" fmla="*/ 1946380 h 1946380"/>
              <a:gd name="connsiteX4" fmla="*/ 0 w 3371115"/>
              <a:gd name="connsiteY4" fmla="*/ 973190 h 1946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1115" h="1946380">
                <a:moveTo>
                  <a:pt x="0" y="973190"/>
                </a:moveTo>
                <a:cubicBezTo>
                  <a:pt x="0" y="435712"/>
                  <a:pt x="754650" y="0"/>
                  <a:pt x="1685558" y="0"/>
                </a:cubicBezTo>
                <a:cubicBezTo>
                  <a:pt x="2616466" y="0"/>
                  <a:pt x="3371116" y="435712"/>
                  <a:pt x="3371116" y="973190"/>
                </a:cubicBezTo>
                <a:cubicBezTo>
                  <a:pt x="3371116" y="1510668"/>
                  <a:pt x="2616466" y="1946380"/>
                  <a:pt x="1685558" y="1946380"/>
                </a:cubicBezTo>
                <a:cubicBezTo>
                  <a:pt x="754650" y="1946380"/>
                  <a:pt x="0" y="1510668"/>
                  <a:pt x="0" y="973190"/>
                </a:cubicBezTo>
                <a:close/>
              </a:path>
            </a:pathLst>
          </a:custGeom>
        </p:spPr>
        <p:style>
          <a:lnRef idx="3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01308" tIns="292661" rIns="501308" bIns="292661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200" b="1" kern="1200" dirty="0" smtClean="0">
              <a:latin typeface="+mj-lt"/>
            </a:endParaRPr>
          </a:p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b="1" kern="1200" dirty="0" smtClean="0">
                <a:latin typeface="+mj-lt"/>
              </a:rPr>
              <a:t>Посредством этой системы сегодня преподается около </a:t>
            </a:r>
            <a:r>
              <a:rPr lang="ru-RU" sz="1200" b="1" dirty="0" smtClean="0">
                <a:solidFill>
                  <a:srgbClr val="C00000"/>
                </a:solidFill>
                <a:latin typeface="+mj-lt"/>
              </a:rPr>
              <a:t>6 </a:t>
            </a:r>
            <a:r>
              <a:rPr lang="ru-RU" sz="1200" b="1" kern="1200" dirty="0" smtClean="0">
                <a:solidFill>
                  <a:srgbClr val="C00000"/>
                </a:solidFill>
                <a:latin typeface="+mj-lt"/>
              </a:rPr>
              <a:t>млн. курсов.  </a:t>
            </a:r>
            <a:r>
              <a:rPr lang="ru-RU" sz="1200" b="1" kern="1200" dirty="0" smtClean="0">
                <a:solidFill>
                  <a:schemeClr val="bg1"/>
                </a:solidFill>
                <a:latin typeface="+mj-lt"/>
              </a:rPr>
              <a:t>На сегодняшний день СУО </a:t>
            </a:r>
            <a:r>
              <a:rPr lang="en-US" sz="1200" b="1" kern="1200" dirty="0" smtClean="0">
                <a:solidFill>
                  <a:schemeClr val="bg1"/>
                </a:solidFill>
                <a:latin typeface="+mj-lt"/>
              </a:rPr>
              <a:t>Moo</a:t>
            </a:r>
            <a:r>
              <a:rPr lang="ru-RU" sz="1200" b="1" kern="1200" dirty="0" err="1" smtClean="0">
                <a:solidFill>
                  <a:schemeClr val="bg1"/>
                </a:solidFill>
                <a:latin typeface="+mj-lt"/>
              </a:rPr>
              <a:t>амой</a:t>
            </a:r>
            <a:r>
              <a:rPr lang="ru-RU" sz="1200" b="1" kern="1200" dirty="0" smtClean="0">
                <a:solidFill>
                  <a:schemeClr val="bg1"/>
                </a:solidFill>
                <a:latin typeface="+mj-lt"/>
              </a:rPr>
              <a:t> распространенной системой ДО с самым большим количеством пользователей и разработчиков</a:t>
            </a:r>
            <a:r>
              <a:rPr lang="ru-RU" sz="1400" kern="1200" dirty="0" smtClean="0">
                <a:solidFill>
                  <a:schemeClr val="bg1"/>
                </a:solidFill>
              </a:rPr>
              <a:t>.</a:t>
            </a:r>
            <a:endParaRPr lang="ru-RU" sz="1400" kern="12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57786" y="5857892"/>
            <a:ext cx="378621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/>
              <a:t>Системные требования</a:t>
            </a:r>
            <a:endParaRPr lang="ru-RU" sz="1000" dirty="0" smtClean="0"/>
          </a:p>
          <a:p>
            <a:r>
              <a:rPr lang="ru-RU" sz="1000" dirty="0" err="1" smtClean="0"/>
              <a:t>Moodle</a:t>
            </a:r>
            <a:r>
              <a:rPr lang="ru-RU" sz="1000" dirty="0" smtClean="0"/>
              <a:t> является web-ориентированной средой. </a:t>
            </a:r>
          </a:p>
          <a:p>
            <a:r>
              <a:rPr lang="ru-RU" sz="1000" dirty="0" smtClean="0"/>
              <a:t>Для его работы требуется:</a:t>
            </a:r>
          </a:p>
          <a:p>
            <a:pPr lvl="0"/>
            <a:r>
              <a:rPr lang="ru-RU" sz="1000" dirty="0" smtClean="0"/>
              <a:t>web-сервер с поддержкой PHP (например </a:t>
            </a:r>
            <a:r>
              <a:rPr lang="ru-RU" sz="1000" dirty="0" err="1" smtClean="0"/>
              <a:t>Apache</a:t>
            </a:r>
            <a:r>
              <a:rPr lang="ru-RU" sz="1000" dirty="0" smtClean="0"/>
              <a:t>); </a:t>
            </a:r>
          </a:p>
          <a:p>
            <a:pPr lvl="0"/>
            <a:r>
              <a:rPr lang="ru-RU" sz="1000" dirty="0" smtClean="0"/>
              <a:t>сервер баз данных (по умолчанию используется </a:t>
            </a:r>
            <a:r>
              <a:rPr lang="ru-RU" sz="1000" dirty="0" err="1" smtClean="0"/>
              <a:t>MySQL</a:t>
            </a:r>
            <a:r>
              <a:rPr lang="ru-RU" sz="1000" dirty="0" smtClean="0"/>
              <a:t>).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05965037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5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5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692696"/>
            <a:ext cx="4077614" cy="324464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8520" y="188640"/>
            <a:ext cx="8748464" cy="1143000"/>
          </a:xfrm>
        </p:spPr>
        <p:txBody>
          <a:bodyPr>
            <a:normAutofit/>
          </a:bodyPr>
          <a:lstStyle/>
          <a:p>
            <a:r>
              <a:rPr lang="ru-RU" sz="2800" dirty="0" err="1" smtClean="0">
                <a:solidFill>
                  <a:srgbClr val="FF0000"/>
                </a:solidFill>
              </a:rPr>
              <a:t>Moodle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>
                <a:solidFill>
                  <a:srgbClr val="FF0000"/>
                </a:solidFill>
              </a:rPr>
              <a:t>можно </a:t>
            </a:r>
            <a:r>
              <a:rPr lang="ru-RU" sz="2800" dirty="0" smtClean="0">
                <a:solidFill>
                  <a:srgbClr val="FF0000"/>
                </a:solidFill>
              </a:rPr>
              <a:t>использовать</a:t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rgbClr val="FF0000"/>
                </a:solidFill>
              </a:rPr>
              <a:t> для организации</a:t>
            </a:r>
            <a:r>
              <a:rPr lang="ru-RU" sz="2800" dirty="0">
                <a:gradFill>
                  <a:gsLst>
                    <a:gs pos="0">
                      <a:srgbClr val="FDA023">
                        <a:tint val="73000"/>
                        <a:satMod val="145000"/>
                      </a:srgbClr>
                    </a:gs>
                    <a:gs pos="73000">
                      <a:srgbClr val="FDA023">
                        <a:tint val="73000"/>
                        <a:satMod val="145000"/>
                      </a:srgbClr>
                    </a:gs>
                    <a:gs pos="100000">
                      <a:srgbClr val="FDA023">
                        <a:tint val="83000"/>
                        <a:satMod val="143000"/>
                      </a:srgbClr>
                    </a:gs>
                  </a:gsLst>
                  <a:lin ang="4800000" scaled="1"/>
                </a:gradFill>
              </a:rPr>
              <a:t>:</a:t>
            </a:r>
            <a:endParaRPr lang="ru-RU" sz="28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753164451"/>
              </p:ext>
            </p:extLst>
          </p:nvPr>
        </p:nvGraphicFramePr>
        <p:xfrm>
          <a:off x="-180528" y="908720"/>
          <a:ext cx="8136904" cy="5747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="" xmlns:p14="http://schemas.microsoft.com/office/powerpoint/2010/main" val="147701817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793104" y="-171400"/>
            <a:ext cx="9937104" cy="1143000"/>
          </a:xfrm>
        </p:spPr>
        <p:txBody>
          <a:bodyPr>
            <a:normAutofit/>
          </a:bodyPr>
          <a:lstStyle/>
          <a:p>
            <a:r>
              <a:rPr lang="ru-RU" sz="2800" dirty="0"/>
              <a:t>Что </a:t>
            </a:r>
            <a:r>
              <a:rPr lang="ru-RU" sz="2800" dirty="0" smtClean="0"/>
              <a:t>позволяет среда </a:t>
            </a:r>
            <a:r>
              <a:rPr lang="en-US" sz="2800" dirty="0"/>
              <a:t>Moodle:</a:t>
            </a:r>
            <a:endParaRPr lang="ru-RU" sz="2800" dirty="0"/>
          </a:p>
        </p:txBody>
      </p:sp>
      <p:sp>
        <p:nvSpPr>
          <p:cNvPr id="5" name="Арка 4"/>
          <p:cNvSpPr/>
          <p:nvPr/>
        </p:nvSpPr>
        <p:spPr>
          <a:xfrm>
            <a:off x="-5354283" y="-304725"/>
            <a:ext cx="7946657" cy="7946657"/>
          </a:xfrm>
          <a:prstGeom prst="blockArc">
            <a:avLst>
              <a:gd name="adj1" fmla="val 18900000"/>
              <a:gd name="adj2" fmla="val 2700000"/>
              <a:gd name="adj3" fmla="val 272"/>
            </a:avLst>
          </a:prstGeom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Полилиния 5"/>
          <p:cNvSpPr/>
          <p:nvPr/>
        </p:nvSpPr>
        <p:spPr>
          <a:xfrm>
            <a:off x="1725045" y="764704"/>
            <a:ext cx="7169487" cy="667941"/>
          </a:xfrm>
          <a:custGeom>
            <a:avLst/>
            <a:gdLst>
              <a:gd name="connsiteX0" fmla="*/ 0 w 7169487"/>
              <a:gd name="connsiteY0" fmla="*/ 0 h 667941"/>
              <a:gd name="connsiteX1" fmla="*/ 7169487 w 7169487"/>
              <a:gd name="connsiteY1" fmla="*/ 0 h 667941"/>
              <a:gd name="connsiteX2" fmla="*/ 7169487 w 7169487"/>
              <a:gd name="connsiteY2" fmla="*/ 667941 h 667941"/>
              <a:gd name="connsiteX3" fmla="*/ 0 w 7169487"/>
              <a:gd name="connsiteY3" fmla="*/ 667941 h 667941"/>
              <a:gd name="connsiteX4" fmla="*/ 0 w 7169487"/>
              <a:gd name="connsiteY4" fmla="*/ 0 h 667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69487" h="667941">
                <a:moveTo>
                  <a:pt x="0" y="0"/>
                </a:moveTo>
                <a:lnTo>
                  <a:pt x="7169487" y="0"/>
                </a:lnTo>
                <a:lnTo>
                  <a:pt x="7169487" y="667941"/>
                </a:lnTo>
                <a:lnTo>
                  <a:pt x="0" y="66794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3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86040" tIns="35560" rIns="35560" bIns="35560" numCol="1" spcCol="1270" anchor="ctr" anchorCtr="0">
            <a:noAutofit/>
          </a:bodyPr>
          <a:lstStyle/>
          <a:p>
            <a:pPr lvl="0" algn="l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kern="1200" dirty="0" smtClean="0">
                <a:solidFill>
                  <a:srgbClr val="C00000"/>
                </a:solidFill>
                <a:latin typeface="+mj-lt"/>
              </a:rPr>
              <a:t>Загрузка материалов. </a:t>
            </a:r>
            <a:r>
              <a:rPr lang="ru-RU" sz="1200" b="1" kern="1200" dirty="0" smtClean="0">
                <a:latin typeface="+mj-lt"/>
              </a:rPr>
              <a:t>По своему усмотрению преподаватель загружает на сервер планы своих курсов, заметки к лекциям, дополнительные задания для чтения, чтобы обучающиеся могли использовать их в любой удобный момент. </a:t>
            </a:r>
            <a:endParaRPr lang="ru-RU" sz="1200" b="1" kern="1200" dirty="0">
              <a:latin typeface="+mj-lt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1525349" y="958447"/>
            <a:ext cx="661283" cy="634861"/>
          </a:xfrm>
          <a:prstGeom prst="ellipse">
            <a:avLst/>
          </a:pr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+mj-lt"/>
              </a:rPr>
              <a:t> 1</a:t>
            </a:r>
            <a:endParaRPr lang="ru-RU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8" name="Полилиния 7"/>
          <p:cNvSpPr/>
          <p:nvPr/>
        </p:nvSpPr>
        <p:spPr>
          <a:xfrm>
            <a:off x="2330035" y="1628800"/>
            <a:ext cx="6605059" cy="920668"/>
          </a:xfrm>
          <a:custGeom>
            <a:avLst/>
            <a:gdLst>
              <a:gd name="connsiteX0" fmla="*/ 0 w 6605059"/>
              <a:gd name="connsiteY0" fmla="*/ 0 h 920668"/>
              <a:gd name="connsiteX1" fmla="*/ 6605059 w 6605059"/>
              <a:gd name="connsiteY1" fmla="*/ 0 h 920668"/>
              <a:gd name="connsiteX2" fmla="*/ 6605059 w 6605059"/>
              <a:gd name="connsiteY2" fmla="*/ 920668 h 920668"/>
              <a:gd name="connsiteX3" fmla="*/ 0 w 6605059"/>
              <a:gd name="connsiteY3" fmla="*/ 920668 h 920668"/>
              <a:gd name="connsiteX4" fmla="*/ 0 w 6605059"/>
              <a:gd name="connsiteY4" fmla="*/ 0 h 920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05059" h="920668">
                <a:moveTo>
                  <a:pt x="0" y="0"/>
                </a:moveTo>
                <a:lnTo>
                  <a:pt x="6605059" y="0"/>
                </a:lnTo>
                <a:lnTo>
                  <a:pt x="6605059" y="920668"/>
                </a:lnTo>
                <a:lnTo>
                  <a:pt x="0" y="92066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3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86040" tIns="35560" rIns="35560" bIns="35560" numCol="1" spcCol="1270" anchor="ctr" anchorCtr="0">
            <a:noAutofit/>
          </a:bodyPr>
          <a:lstStyle/>
          <a:p>
            <a:pPr lvl="0" algn="l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kern="1200" dirty="0" smtClean="0">
                <a:solidFill>
                  <a:srgbClr val="C00000"/>
                </a:solidFill>
                <a:latin typeface="+mj-lt"/>
              </a:rPr>
              <a:t>   </a:t>
            </a:r>
            <a:r>
              <a:rPr lang="ru-RU" sz="1200" b="1" kern="1200" dirty="0" smtClean="0">
                <a:solidFill>
                  <a:schemeClr val="bg1"/>
                </a:solidFill>
                <a:latin typeface="+mj-lt"/>
              </a:rPr>
              <a:t>Средства оперативной </a:t>
            </a:r>
            <a:r>
              <a:rPr lang="ru-RU" sz="1400" b="1" kern="1200" dirty="0" smtClean="0">
                <a:solidFill>
                  <a:srgbClr val="C00000"/>
                </a:solidFill>
                <a:latin typeface="+mj-lt"/>
              </a:rPr>
              <a:t>проверки</a:t>
            </a:r>
            <a:r>
              <a:rPr lang="ru-RU" sz="1200" b="1" kern="1200" dirty="0" smtClean="0">
                <a:solidFill>
                  <a:schemeClr val="bg1"/>
                </a:solidFill>
                <a:latin typeface="+mj-lt"/>
              </a:rPr>
              <a:t> преподавателем и студентами </a:t>
            </a:r>
            <a:r>
              <a:rPr lang="ru-RU" sz="1400" b="1" kern="1200" dirty="0" smtClean="0">
                <a:solidFill>
                  <a:srgbClr val="C00000"/>
                </a:solidFill>
                <a:latin typeface="+mj-lt"/>
              </a:rPr>
              <a:t>текущего уровня освоения материала.</a:t>
            </a:r>
          </a:p>
          <a:p>
            <a:pPr lvl="0" algn="l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b="1" kern="1200" dirty="0" smtClean="0">
                <a:latin typeface="+mj-lt"/>
              </a:rPr>
              <a:t>Возможность размещения онлайн тестов в материалах учебного курса позволяет получить оценку сразу, как только на вопросы будет дан ответ. </a:t>
            </a:r>
            <a:endParaRPr lang="ru-RU" sz="1200" b="1" kern="1200" dirty="0">
              <a:latin typeface="+mj-lt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2173424" y="1894548"/>
            <a:ext cx="661283" cy="634861"/>
          </a:xfrm>
          <a:prstGeom prst="ellipse">
            <a:avLst/>
          </a:pr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+mj-lt"/>
              </a:rPr>
              <a:t> 2</a:t>
            </a:r>
            <a:endParaRPr lang="ru-RU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0" name="Полилиния 9"/>
          <p:cNvSpPr/>
          <p:nvPr/>
        </p:nvSpPr>
        <p:spPr>
          <a:xfrm>
            <a:off x="2599718" y="2780927"/>
            <a:ext cx="6335363" cy="1099835"/>
          </a:xfrm>
          <a:custGeom>
            <a:avLst/>
            <a:gdLst>
              <a:gd name="connsiteX0" fmla="*/ 0 w 6335363"/>
              <a:gd name="connsiteY0" fmla="*/ 0 h 1099835"/>
              <a:gd name="connsiteX1" fmla="*/ 6335363 w 6335363"/>
              <a:gd name="connsiteY1" fmla="*/ 0 h 1099835"/>
              <a:gd name="connsiteX2" fmla="*/ 6335363 w 6335363"/>
              <a:gd name="connsiteY2" fmla="*/ 1099835 h 1099835"/>
              <a:gd name="connsiteX3" fmla="*/ 0 w 6335363"/>
              <a:gd name="connsiteY3" fmla="*/ 1099835 h 1099835"/>
              <a:gd name="connsiteX4" fmla="*/ 0 w 6335363"/>
              <a:gd name="connsiteY4" fmla="*/ 0 h 1099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35363" h="1099835">
                <a:moveTo>
                  <a:pt x="0" y="0"/>
                </a:moveTo>
                <a:lnTo>
                  <a:pt x="6335363" y="0"/>
                </a:lnTo>
                <a:lnTo>
                  <a:pt x="6335363" y="1099835"/>
                </a:lnTo>
                <a:lnTo>
                  <a:pt x="0" y="109983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3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86040" tIns="30480" rIns="30480" bIns="30480" numCol="1" spcCol="1270" anchor="ctr" anchorCtr="0">
            <a:noAutofit/>
          </a:bodyPr>
          <a:lstStyle/>
          <a:p>
            <a:pPr lvl="0" algn="l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b="1" kern="1200" dirty="0" smtClean="0">
                <a:latin typeface="+mj-lt"/>
              </a:rPr>
              <a:t> </a:t>
            </a:r>
            <a:r>
              <a:rPr lang="ru-RU" sz="1400" b="1" kern="1200" dirty="0" smtClean="0">
                <a:solidFill>
                  <a:srgbClr val="C00000"/>
                </a:solidFill>
                <a:latin typeface="+mj-lt"/>
              </a:rPr>
              <a:t>Сбор и проверка заданий онлайн</a:t>
            </a:r>
            <a:r>
              <a:rPr lang="ru-RU" sz="1200" b="1" kern="1200" dirty="0" smtClean="0">
                <a:latin typeface="+mj-lt"/>
              </a:rPr>
              <a:t> значительно упрощает процедуру текущего контроля – оценки отслеживаются автоматически. Кроме этого, средствами </a:t>
            </a:r>
            <a:r>
              <a:rPr lang="ru-RU" sz="1200" b="1" kern="1200" dirty="0" err="1" smtClean="0">
                <a:latin typeface="+mj-lt"/>
              </a:rPr>
              <a:t>Moodle</a:t>
            </a:r>
            <a:r>
              <a:rPr lang="ru-RU" sz="1200" b="1" kern="1200" dirty="0" smtClean="0">
                <a:latin typeface="+mj-lt"/>
              </a:rPr>
              <a:t> можно организовать кросс-рецензирование заданий с анонимным оцениванием работ студентов друг другом, что позволяет увеличить мотивацию и эффективность обучения.</a:t>
            </a:r>
            <a:endParaRPr lang="ru-RU" sz="1200" b="1" kern="1200" dirty="0">
              <a:latin typeface="+mj-lt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2437666" y="2974672"/>
            <a:ext cx="670282" cy="675127"/>
          </a:xfrm>
          <a:prstGeom prst="ellipse">
            <a:avLst/>
          </a:pr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+mj-lt"/>
              </a:rPr>
              <a:t> 3</a:t>
            </a:r>
            <a:endParaRPr lang="ru-RU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2" name="Полилиния 11"/>
          <p:cNvSpPr/>
          <p:nvPr/>
        </p:nvSpPr>
        <p:spPr>
          <a:xfrm>
            <a:off x="2508959" y="4100649"/>
            <a:ext cx="6489027" cy="771062"/>
          </a:xfrm>
          <a:custGeom>
            <a:avLst/>
            <a:gdLst>
              <a:gd name="connsiteX0" fmla="*/ 0 w 6489027"/>
              <a:gd name="connsiteY0" fmla="*/ 0 h 771062"/>
              <a:gd name="connsiteX1" fmla="*/ 6489027 w 6489027"/>
              <a:gd name="connsiteY1" fmla="*/ 0 h 771062"/>
              <a:gd name="connsiteX2" fmla="*/ 6489027 w 6489027"/>
              <a:gd name="connsiteY2" fmla="*/ 771062 h 771062"/>
              <a:gd name="connsiteX3" fmla="*/ 0 w 6489027"/>
              <a:gd name="connsiteY3" fmla="*/ 771062 h 771062"/>
              <a:gd name="connsiteX4" fmla="*/ 0 w 6489027"/>
              <a:gd name="connsiteY4" fmla="*/ 0 h 771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9027" h="771062">
                <a:moveTo>
                  <a:pt x="0" y="0"/>
                </a:moveTo>
                <a:lnTo>
                  <a:pt x="6489027" y="0"/>
                </a:lnTo>
                <a:lnTo>
                  <a:pt x="6489027" y="771062"/>
                </a:lnTo>
                <a:lnTo>
                  <a:pt x="0" y="77106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3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86040" tIns="35560" rIns="35560" bIns="35560" numCol="1" spcCol="1270" anchor="ctr" anchorCtr="0">
            <a:noAutofit/>
          </a:bodyPr>
          <a:lstStyle/>
          <a:p>
            <a:pPr lvl="0" algn="l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kern="1200" dirty="0" smtClean="0">
                <a:solidFill>
                  <a:srgbClr val="C00000"/>
                </a:solidFill>
                <a:latin typeface="+mj-lt"/>
              </a:rPr>
              <a:t>Онлайн-вариант журнала контроля успеваемости </a:t>
            </a:r>
            <a:r>
              <a:rPr lang="ru-RU" sz="1200" b="1" kern="1200" dirty="0" smtClean="0">
                <a:latin typeface="+mj-lt"/>
              </a:rPr>
              <a:t>позволяет студентам видеть свой прогресс в освоении курса. При этом доступ легко организовать так, чтобы студент видел только свои оценки и не знал об оценках сокурсников</a:t>
            </a:r>
            <a:r>
              <a:rPr lang="ru-RU" sz="800" kern="1200" dirty="0" smtClean="0"/>
              <a:t>.</a:t>
            </a:r>
            <a:endParaRPr lang="ru-RU" sz="800" kern="1200" dirty="0"/>
          </a:p>
        </p:txBody>
      </p:sp>
      <p:sp>
        <p:nvSpPr>
          <p:cNvPr id="13" name="Овал 12"/>
          <p:cNvSpPr/>
          <p:nvPr/>
        </p:nvSpPr>
        <p:spPr>
          <a:xfrm>
            <a:off x="2186632" y="4094495"/>
            <a:ext cx="693022" cy="690299"/>
          </a:xfrm>
          <a:prstGeom prst="ellipse">
            <a:avLst/>
          </a:pr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+mj-lt"/>
              </a:rPr>
              <a:t>4</a:t>
            </a:r>
            <a:endParaRPr lang="ru-RU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4" name="Полилиния 13"/>
          <p:cNvSpPr/>
          <p:nvPr/>
        </p:nvSpPr>
        <p:spPr>
          <a:xfrm>
            <a:off x="1581117" y="5085181"/>
            <a:ext cx="7487851" cy="1412720"/>
          </a:xfrm>
          <a:custGeom>
            <a:avLst/>
            <a:gdLst>
              <a:gd name="connsiteX0" fmla="*/ 0 w 7487851"/>
              <a:gd name="connsiteY0" fmla="*/ 0 h 1412720"/>
              <a:gd name="connsiteX1" fmla="*/ 7487851 w 7487851"/>
              <a:gd name="connsiteY1" fmla="*/ 0 h 1412720"/>
              <a:gd name="connsiteX2" fmla="*/ 7487851 w 7487851"/>
              <a:gd name="connsiteY2" fmla="*/ 1412720 h 1412720"/>
              <a:gd name="connsiteX3" fmla="*/ 0 w 7487851"/>
              <a:gd name="connsiteY3" fmla="*/ 1412720 h 1412720"/>
              <a:gd name="connsiteX4" fmla="*/ 0 w 7487851"/>
              <a:gd name="connsiteY4" fmla="*/ 0 h 1412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87851" h="1412720">
                <a:moveTo>
                  <a:pt x="0" y="0"/>
                </a:moveTo>
                <a:lnTo>
                  <a:pt x="7487851" y="0"/>
                </a:lnTo>
                <a:lnTo>
                  <a:pt x="7487851" y="1412720"/>
                </a:lnTo>
                <a:lnTo>
                  <a:pt x="0" y="141272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3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86040" tIns="35560" rIns="35560" bIns="35560" numCol="1" spcCol="1270" anchor="ctr" anchorCtr="0">
            <a:noAutofit/>
          </a:bodyPr>
          <a:lstStyle/>
          <a:p>
            <a:pPr lvl="0" algn="l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kern="1200" dirty="0" smtClean="0">
                <a:solidFill>
                  <a:srgbClr val="C00000"/>
                </a:solidFill>
                <a:latin typeface="+mj-lt"/>
              </a:rPr>
              <a:t>Средства  коммуникации за пределами учебных аудиторий</a:t>
            </a:r>
            <a:r>
              <a:rPr lang="ru-RU" sz="1200" b="1" kern="1200" dirty="0" smtClean="0">
                <a:latin typeface="+mj-lt"/>
              </a:rPr>
              <a:t>.</a:t>
            </a:r>
            <a:r>
              <a:rPr lang="ru-RU" sz="1200" b="1" kern="1200" dirty="0" smtClean="0">
                <a:solidFill>
                  <a:schemeClr val="bg1"/>
                </a:solidFill>
                <a:latin typeface="+mj-lt"/>
              </a:rPr>
              <a:t> Форумы и чаты.</a:t>
            </a:r>
            <a:r>
              <a:rPr lang="ru-RU" sz="1200" b="1" kern="1200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ru-RU" sz="1200" b="1" kern="1200" dirty="0" smtClean="0">
                <a:latin typeface="+mj-lt"/>
              </a:rPr>
              <a:t> Форумы дают студентам больше времени на обдумывание и формулирование ответов, позволяя организовать более глубокие обсуждения изучаемого материала. С другой стороны, чаты позволяют организовать легкое и быстрое общение студентов друг с другом (например, для обсуждения совместного проекта) и преподавателем, независимо от того, где они находятся. Чаты можно использовать для различных целей – от анонса курсов, изменения в расписании, вплоть до проведения самого занятия в режиме чата.</a:t>
            </a:r>
            <a:endParaRPr lang="ru-RU" sz="1200" b="1" kern="1200" dirty="0">
              <a:latin typeface="+mj-lt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1446253" y="5301216"/>
            <a:ext cx="698910" cy="720072"/>
          </a:xfrm>
          <a:prstGeom prst="ellipse">
            <a:avLst/>
          </a:pr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+mj-lt"/>
              </a:rPr>
              <a:t>5</a:t>
            </a:r>
            <a:endParaRPr lang="ru-RU" b="1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243770"/>
            <a:ext cx="2449885" cy="2449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27461559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2132856"/>
            <a:ext cx="4773082" cy="2529374"/>
          </a:xfrm>
          <a:prstGeom prst="rect">
            <a:avLst/>
          </a:prstGeom>
        </p:spPr>
      </p:pic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97561" y="116632"/>
            <a:ext cx="8766115" cy="1214446"/>
          </a:xfrm>
        </p:spPr>
        <p:txBody>
          <a:bodyPr>
            <a:normAutofit/>
          </a:bodyPr>
          <a:lstStyle/>
          <a:p>
            <a:pPr marL="0" algn="ctr"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Что необходимо для организации образовательного процесса</a:t>
            </a:r>
          </a:p>
          <a:p>
            <a:pPr marL="0" algn="ctr">
              <a:spcBef>
                <a:spcPts val="0"/>
              </a:spcBef>
              <a:buNone/>
            </a:pPr>
            <a:r>
              <a:rPr lang="ru-RU" sz="2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в</a:t>
            </a:r>
            <a:r>
              <a:rPr lang="ru-RU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 среде </a:t>
            </a:r>
            <a:r>
              <a:rPr lang="en-US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MOODLE</a:t>
            </a:r>
            <a:endParaRPr lang="ru-RU" sz="2000" b="1" dirty="0" smtClean="0">
              <a:solidFill>
                <a:schemeClr val="accent1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="" xmlns:p14="http://schemas.microsoft.com/office/powerpoint/2010/main" val="3336789438"/>
              </p:ext>
            </p:extLst>
          </p:nvPr>
        </p:nvGraphicFramePr>
        <p:xfrm>
          <a:off x="184167" y="1412776"/>
          <a:ext cx="3883777" cy="45239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259632" y="5589240"/>
            <a:ext cx="770404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+mj-lt"/>
              </a:rPr>
              <a:t>Подготовка </a:t>
            </a:r>
            <a:r>
              <a:rPr lang="ru-RU" sz="1400" b="1" dirty="0">
                <a:latin typeface="+mj-lt"/>
              </a:rPr>
              <a:t>электронных учебных курсов и размещение их в образовательной среде </a:t>
            </a:r>
            <a:r>
              <a:rPr lang="ru-RU" sz="1400" b="1" dirty="0" err="1">
                <a:latin typeface="+mj-lt"/>
              </a:rPr>
              <a:t>Moodle</a:t>
            </a:r>
            <a:r>
              <a:rPr lang="ru-RU" sz="1400" b="1" dirty="0">
                <a:latin typeface="+mj-lt"/>
              </a:rPr>
              <a:t> 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не требует от авторов </a:t>
            </a:r>
            <a:r>
              <a:rPr lang="ru-RU" sz="1400" b="1" dirty="0">
                <a:latin typeface="+mj-lt"/>
              </a:rPr>
              <a:t>каких-либо 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знаний в области программирования, </a:t>
            </a:r>
            <a:r>
              <a:rPr lang="ru-RU" sz="1400" b="1" dirty="0">
                <a:latin typeface="+mj-lt"/>
              </a:rPr>
              <a:t>но предполагает наличие элементарных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навыков работы </a:t>
            </a:r>
            <a:r>
              <a:rPr lang="ru-RU" sz="1400" b="1" dirty="0">
                <a:latin typeface="+mj-lt"/>
              </a:rPr>
              <a:t>со стандартным программным обеспечением 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(текстовый и графический редакторы пр.).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11560" y="836712"/>
            <a:ext cx="7632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err="1">
                <a:latin typeface="+mj-lt"/>
              </a:rPr>
              <a:t>Moodle</a:t>
            </a:r>
            <a:r>
              <a:rPr lang="ru-RU" sz="1600" b="1" dirty="0">
                <a:latin typeface="+mj-lt"/>
              </a:rPr>
              <a:t>,  </a:t>
            </a:r>
            <a:r>
              <a:rPr lang="ru-RU" sz="1600" b="1" dirty="0" smtClean="0">
                <a:latin typeface="+mj-lt"/>
              </a:rPr>
              <a:t>как  </a:t>
            </a:r>
            <a:r>
              <a:rPr lang="ru-RU" sz="1600" b="1" dirty="0">
                <a:latin typeface="+mj-lt"/>
              </a:rPr>
              <a:t>любая другая система управления обучением, является </a:t>
            </a:r>
            <a:r>
              <a:rPr lang="ru-RU" sz="1600" b="1" dirty="0" smtClean="0">
                <a:latin typeface="+mj-lt"/>
              </a:rPr>
              <a:t>средой, которая включает </a:t>
            </a:r>
            <a:r>
              <a:rPr lang="ru-RU" sz="1600" b="1" dirty="0">
                <a:latin typeface="+mj-lt"/>
              </a:rPr>
              <a:t>в себя три аспекта</a:t>
            </a:r>
            <a:r>
              <a:rPr lang="ru-RU" sz="1600" b="1" dirty="0" smtClean="0">
                <a:latin typeface="+mj-lt"/>
              </a:rPr>
              <a:t>:</a:t>
            </a:r>
            <a:endParaRPr lang="ru-RU" sz="1600" b="1" dirty="0"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1298" y="2768830"/>
            <a:ext cx="3888432" cy="309130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821644" cy="1143000"/>
          </a:xfrm>
        </p:spPr>
        <p:txBody>
          <a:bodyPr>
            <a:normAutofit fontScale="90000"/>
          </a:bodyPr>
          <a:lstStyle/>
          <a:p>
            <a:r>
              <a:rPr lang="ru-RU" sz="2200" i="1" dirty="0" smtClean="0"/>
              <a:t>                                             </a:t>
            </a:r>
            <a:r>
              <a:rPr lang="ru-RU" sz="1800" i="1" dirty="0" smtClean="0"/>
              <a:t>Базовые </a:t>
            </a:r>
            <a:r>
              <a:rPr lang="ru-RU" sz="1800" i="1" dirty="0"/>
              <a:t>средства обучения среды </a:t>
            </a:r>
            <a:r>
              <a:rPr lang="ru-RU" sz="1800" i="1" dirty="0" err="1" smtClean="0"/>
              <a:t>Moodle</a:t>
            </a:r>
            <a:r>
              <a:rPr lang="ru-RU" sz="2200" i="1" dirty="0"/>
              <a:t/>
            </a:r>
            <a:br>
              <a:rPr lang="ru-RU" sz="2200" i="1" dirty="0"/>
            </a:br>
            <a:r>
              <a:rPr lang="ru-RU" sz="2700" dirty="0" smtClean="0"/>
              <a:t>Интерактивные элементы дистанционного </a:t>
            </a:r>
            <a:r>
              <a:rPr lang="ru-RU" sz="2700" dirty="0"/>
              <a:t>курса</a:t>
            </a:r>
            <a:br>
              <a:rPr lang="ru-RU" sz="2700" dirty="0"/>
            </a:br>
            <a:endParaRPr lang="ru-RU" sz="2700" dirty="0"/>
          </a:p>
        </p:txBody>
      </p:sp>
      <p:sp>
        <p:nvSpPr>
          <p:cNvPr id="7" name="Полилиния 6"/>
          <p:cNvSpPr/>
          <p:nvPr/>
        </p:nvSpPr>
        <p:spPr>
          <a:xfrm>
            <a:off x="2952005" y="1151512"/>
            <a:ext cx="3268253" cy="950403"/>
          </a:xfrm>
          <a:custGeom>
            <a:avLst/>
            <a:gdLst>
              <a:gd name="connsiteX0" fmla="*/ 0 w 3268253"/>
              <a:gd name="connsiteY0" fmla="*/ 95040 h 950403"/>
              <a:gd name="connsiteX1" fmla="*/ 95040 w 3268253"/>
              <a:gd name="connsiteY1" fmla="*/ 0 h 950403"/>
              <a:gd name="connsiteX2" fmla="*/ 3173213 w 3268253"/>
              <a:gd name="connsiteY2" fmla="*/ 0 h 950403"/>
              <a:gd name="connsiteX3" fmla="*/ 3268253 w 3268253"/>
              <a:gd name="connsiteY3" fmla="*/ 95040 h 950403"/>
              <a:gd name="connsiteX4" fmla="*/ 3268253 w 3268253"/>
              <a:gd name="connsiteY4" fmla="*/ 855363 h 950403"/>
              <a:gd name="connsiteX5" fmla="*/ 3173213 w 3268253"/>
              <a:gd name="connsiteY5" fmla="*/ 950403 h 950403"/>
              <a:gd name="connsiteX6" fmla="*/ 95040 w 3268253"/>
              <a:gd name="connsiteY6" fmla="*/ 950403 h 950403"/>
              <a:gd name="connsiteX7" fmla="*/ 0 w 3268253"/>
              <a:gd name="connsiteY7" fmla="*/ 855363 h 950403"/>
              <a:gd name="connsiteX8" fmla="*/ 0 w 3268253"/>
              <a:gd name="connsiteY8" fmla="*/ 95040 h 950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68253" h="950403">
                <a:moveTo>
                  <a:pt x="0" y="95040"/>
                </a:moveTo>
                <a:cubicBezTo>
                  <a:pt x="0" y="42551"/>
                  <a:pt x="42551" y="0"/>
                  <a:pt x="95040" y="0"/>
                </a:cubicBezTo>
                <a:lnTo>
                  <a:pt x="3173213" y="0"/>
                </a:lnTo>
                <a:cubicBezTo>
                  <a:pt x="3225702" y="0"/>
                  <a:pt x="3268253" y="42551"/>
                  <a:pt x="3268253" y="95040"/>
                </a:cubicBezTo>
                <a:lnTo>
                  <a:pt x="3268253" y="855363"/>
                </a:lnTo>
                <a:cubicBezTo>
                  <a:pt x="3268253" y="907852"/>
                  <a:pt x="3225702" y="950403"/>
                  <a:pt x="3173213" y="950403"/>
                </a:cubicBezTo>
                <a:lnTo>
                  <a:pt x="95040" y="950403"/>
                </a:lnTo>
                <a:cubicBezTo>
                  <a:pt x="42551" y="950403"/>
                  <a:pt x="0" y="907852"/>
                  <a:pt x="0" y="855363"/>
                </a:cubicBezTo>
                <a:lnTo>
                  <a:pt x="0" y="95040"/>
                </a:lnTo>
                <a:close/>
              </a:path>
            </a:pathLst>
          </a:custGeom>
        </p:spPr>
        <p:style>
          <a:lnRef idx="0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3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4036" tIns="104036" rIns="104036" bIns="104036" numCol="1" spcCol="127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000" b="1" kern="1200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kern="12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Интерактивные элементы </a:t>
            </a:r>
          </a:p>
          <a:p>
            <a:pPr lvl="0"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kern="1200" dirty="0"/>
          </a:p>
        </p:txBody>
      </p:sp>
      <p:sp>
        <p:nvSpPr>
          <p:cNvPr id="9" name="Полилиния 8"/>
          <p:cNvSpPr/>
          <p:nvPr/>
        </p:nvSpPr>
        <p:spPr>
          <a:xfrm>
            <a:off x="5696607" y="2744531"/>
            <a:ext cx="2801698" cy="1134169"/>
          </a:xfrm>
          <a:custGeom>
            <a:avLst/>
            <a:gdLst>
              <a:gd name="connsiteX0" fmla="*/ 0 w 2801698"/>
              <a:gd name="connsiteY0" fmla="*/ 113417 h 1134169"/>
              <a:gd name="connsiteX1" fmla="*/ 113417 w 2801698"/>
              <a:gd name="connsiteY1" fmla="*/ 0 h 1134169"/>
              <a:gd name="connsiteX2" fmla="*/ 2688281 w 2801698"/>
              <a:gd name="connsiteY2" fmla="*/ 0 h 1134169"/>
              <a:gd name="connsiteX3" fmla="*/ 2801698 w 2801698"/>
              <a:gd name="connsiteY3" fmla="*/ 113417 h 1134169"/>
              <a:gd name="connsiteX4" fmla="*/ 2801698 w 2801698"/>
              <a:gd name="connsiteY4" fmla="*/ 1020752 h 1134169"/>
              <a:gd name="connsiteX5" fmla="*/ 2688281 w 2801698"/>
              <a:gd name="connsiteY5" fmla="*/ 1134169 h 1134169"/>
              <a:gd name="connsiteX6" fmla="*/ 113417 w 2801698"/>
              <a:gd name="connsiteY6" fmla="*/ 1134169 h 1134169"/>
              <a:gd name="connsiteX7" fmla="*/ 0 w 2801698"/>
              <a:gd name="connsiteY7" fmla="*/ 1020752 h 1134169"/>
              <a:gd name="connsiteX8" fmla="*/ 0 w 2801698"/>
              <a:gd name="connsiteY8" fmla="*/ 113417 h 1134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01698" h="1134169">
                <a:moveTo>
                  <a:pt x="0" y="113417"/>
                </a:moveTo>
                <a:cubicBezTo>
                  <a:pt x="0" y="50779"/>
                  <a:pt x="50779" y="0"/>
                  <a:pt x="113417" y="0"/>
                </a:cubicBezTo>
                <a:lnTo>
                  <a:pt x="2688281" y="0"/>
                </a:lnTo>
                <a:cubicBezTo>
                  <a:pt x="2750919" y="0"/>
                  <a:pt x="2801698" y="50779"/>
                  <a:pt x="2801698" y="113417"/>
                </a:cubicBezTo>
                <a:lnTo>
                  <a:pt x="2801698" y="1020752"/>
                </a:lnTo>
                <a:cubicBezTo>
                  <a:pt x="2801698" y="1083390"/>
                  <a:pt x="2750919" y="1134169"/>
                  <a:pt x="2688281" y="1134169"/>
                </a:cubicBezTo>
                <a:lnTo>
                  <a:pt x="113417" y="1134169"/>
                </a:lnTo>
                <a:cubicBezTo>
                  <a:pt x="50779" y="1134169"/>
                  <a:pt x="0" y="1083390"/>
                  <a:pt x="0" y="1020752"/>
                </a:cubicBezTo>
                <a:lnTo>
                  <a:pt x="0" y="113417"/>
                </a:lnTo>
                <a:close/>
              </a:path>
            </a:pathLst>
          </a:custGeom>
        </p:spPr>
        <p:style>
          <a:lnRef idx="0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3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6559" tIns="86559" rIns="86559" bIns="86559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kern="12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Организация проверки знаний</a:t>
            </a:r>
            <a:endParaRPr lang="ru-RU" sz="1400" b="1" kern="12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олилиния 9"/>
          <p:cNvSpPr/>
          <p:nvPr/>
        </p:nvSpPr>
        <p:spPr>
          <a:xfrm rot="5379457">
            <a:off x="6565743" y="4224432"/>
            <a:ext cx="1076290" cy="326836"/>
          </a:xfrm>
          <a:custGeom>
            <a:avLst/>
            <a:gdLst>
              <a:gd name="connsiteX0" fmla="*/ 0 w 837821"/>
              <a:gd name="connsiteY0" fmla="*/ 163418 h 326836"/>
              <a:gd name="connsiteX1" fmla="*/ 163418 w 837821"/>
              <a:gd name="connsiteY1" fmla="*/ 0 h 326836"/>
              <a:gd name="connsiteX2" fmla="*/ 163418 w 837821"/>
              <a:gd name="connsiteY2" fmla="*/ 65367 h 326836"/>
              <a:gd name="connsiteX3" fmla="*/ 674403 w 837821"/>
              <a:gd name="connsiteY3" fmla="*/ 65367 h 326836"/>
              <a:gd name="connsiteX4" fmla="*/ 674403 w 837821"/>
              <a:gd name="connsiteY4" fmla="*/ 0 h 326836"/>
              <a:gd name="connsiteX5" fmla="*/ 837821 w 837821"/>
              <a:gd name="connsiteY5" fmla="*/ 163418 h 326836"/>
              <a:gd name="connsiteX6" fmla="*/ 674403 w 837821"/>
              <a:gd name="connsiteY6" fmla="*/ 326836 h 326836"/>
              <a:gd name="connsiteX7" fmla="*/ 674403 w 837821"/>
              <a:gd name="connsiteY7" fmla="*/ 261469 h 326836"/>
              <a:gd name="connsiteX8" fmla="*/ 163418 w 837821"/>
              <a:gd name="connsiteY8" fmla="*/ 261469 h 326836"/>
              <a:gd name="connsiteX9" fmla="*/ 163418 w 837821"/>
              <a:gd name="connsiteY9" fmla="*/ 326836 h 326836"/>
              <a:gd name="connsiteX10" fmla="*/ 0 w 837821"/>
              <a:gd name="connsiteY10" fmla="*/ 163418 h 326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37821" h="326836">
                <a:moveTo>
                  <a:pt x="0" y="163418"/>
                </a:moveTo>
                <a:lnTo>
                  <a:pt x="163418" y="0"/>
                </a:lnTo>
                <a:lnTo>
                  <a:pt x="163418" y="65367"/>
                </a:lnTo>
                <a:lnTo>
                  <a:pt x="674403" y="65367"/>
                </a:lnTo>
                <a:lnTo>
                  <a:pt x="674403" y="0"/>
                </a:lnTo>
                <a:lnTo>
                  <a:pt x="837821" y="163418"/>
                </a:lnTo>
                <a:lnTo>
                  <a:pt x="674403" y="326836"/>
                </a:lnTo>
                <a:lnTo>
                  <a:pt x="674403" y="261469"/>
                </a:lnTo>
                <a:lnTo>
                  <a:pt x="163418" y="261469"/>
                </a:lnTo>
                <a:lnTo>
                  <a:pt x="163418" y="326836"/>
                </a:lnTo>
                <a:lnTo>
                  <a:pt x="0" y="163418"/>
                </a:lnTo>
                <a:close/>
              </a:path>
            </a:pathLst>
          </a:custGeom>
        </p:spPr>
        <p:style>
          <a:lnRef idx="0">
            <a:schemeClr val="dk2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dk2">
              <a:tint val="60000"/>
              <a:hueOff val="0"/>
              <a:satOff val="0"/>
              <a:lumOff val="0"/>
              <a:alphaOff val="0"/>
            </a:schemeClr>
          </a:fillRef>
          <a:effectRef idx="3">
            <a:schemeClr val="dk2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8050" tIns="65366" rIns="98051" bIns="65367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400" kern="1200"/>
          </a:p>
        </p:txBody>
      </p:sp>
      <p:sp>
        <p:nvSpPr>
          <p:cNvPr id="12" name="Полилиния 11"/>
          <p:cNvSpPr/>
          <p:nvPr/>
        </p:nvSpPr>
        <p:spPr>
          <a:xfrm>
            <a:off x="2781432" y="5843687"/>
            <a:ext cx="3286083" cy="326837"/>
          </a:xfrm>
          <a:custGeom>
            <a:avLst/>
            <a:gdLst>
              <a:gd name="connsiteX0" fmla="*/ 0 w 2761938"/>
              <a:gd name="connsiteY0" fmla="*/ 163418 h 326836"/>
              <a:gd name="connsiteX1" fmla="*/ 163418 w 2761938"/>
              <a:gd name="connsiteY1" fmla="*/ 0 h 326836"/>
              <a:gd name="connsiteX2" fmla="*/ 163418 w 2761938"/>
              <a:gd name="connsiteY2" fmla="*/ 65367 h 326836"/>
              <a:gd name="connsiteX3" fmla="*/ 2598520 w 2761938"/>
              <a:gd name="connsiteY3" fmla="*/ 65367 h 326836"/>
              <a:gd name="connsiteX4" fmla="*/ 2598520 w 2761938"/>
              <a:gd name="connsiteY4" fmla="*/ 0 h 326836"/>
              <a:gd name="connsiteX5" fmla="*/ 2761938 w 2761938"/>
              <a:gd name="connsiteY5" fmla="*/ 163418 h 326836"/>
              <a:gd name="connsiteX6" fmla="*/ 2598520 w 2761938"/>
              <a:gd name="connsiteY6" fmla="*/ 326836 h 326836"/>
              <a:gd name="connsiteX7" fmla="*/ 2598520 w 2761938"/>
              <a:gd name="connsiteY7" fmla="*/ 261469 h 326836"/>
              <a:gd name="connsiteX8" fmla="*/ 163418 w 2761938"/>
              <a:gd name="connsiteY8" fmla="*/ 261469 h 326836"/>
              <a:gd name="connsiteX9" fmla="*/ 163418 w 2761938"/>
              <a:gd name="connsiteY9" fmla="*/ 326836 h 326836"/>
              <a:gd name="connsiteX10" fmla="*/ 0 w 2761938"/>
              <a:gd name="connsiteY10" fmla="*/ 163418 h 326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761938" h="326836">
                <a:moveTo>
                  <a:pt x="2761938" y="163418"/>
                </a:moveTo>
                <a:lnTo>
                  <a:pt x="2598520" y="326835"/>
                </a:lnTo>
                <a:lnTo>
                  <a:pt x="2598520" y="261468"/>
                </a:lnTo>
                <a:lnTo>
                  <a:pt x="163418" y="261468"/>
                </a:lnTo>
                <a:lnTo>
                  <a:pt x="163418" y="326835"/>
                </a:lnTo>
                <a:lnTo>
                  <a:pt x="0" y="163418"/>
                </a:lnTo>
                <a:lnTo>
                  <a:pt x="163418" y="1"/>
                </a:lnTo>
                <a:lnTo>
                  <a:pt x="163418" y="65368"/>
                </a:lnTo>
                <a:lnTo>
                  <a:pt x="2598520" y="65368"/>
                </a:lnTo>
                <a:lnTo>
                  <a:pt x="2598520" y="1"/>
                </a:lnTo>
                <a:lnTo>
                  <a:pt x="2761938" y="163418"/>
                </a:lnTo>
                <a:close/>
              </a:path>
            </a:pathLst>
          </a:custGeom>
        </p:spPr>
        <p:style>
          <a:lnRef idx="0">
            <a:schemeClr val="dk2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dk2">
              <a:tint val="60000"/>
              <a:hueOff val="0"/>
              <a:satOff val="0"/>
              <a:lumOff val="0"/>
              <a:alphaOff val="0"/>
            </a:schemeClr>
          </a:fillRef>
          <a:effectRef idx="3">
            <a:schemeClr val="dk2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8051" tIns="65367" rIns="98050" bIns="65367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400" kern="1200"/>
          </a:p>
        </p:txBody>
      </p:sp>
      <p:sp>
        <p:nvSpPr>
          <p:cNvPr id="13" name="Полилиния 12"/>
          <p:cNvSpPr/>
          <p:nvPr/>
        </p:nvSpPr>
        <p:spPr>
          <a:xfrm>
            <a:off x="842523" y="4964806"/>
            <a:ext cx="1938850" cy="1318477"/>
          </a:xfrm>
          <a:custGeom>
            <a:avLst/>
            <a:gdLst>
              <a:gd name="connsiteX0" fmla="*/ 0 w 1938850"/>
              <a:gd name="connsiteY0" fmla="*/ 131848 h 1318477"/>
              <a:gd name="connsiteX1" fmla="*/ 131848 w 1938850"/>
              <a:gd name="connsiteY1" fmla="*/ 0 h 1318477"/>
              <a:gd name="connsiteX2" fmla="*/ 1807002 w 1938850"/>
              <a:gd name="connsiteY2" fmla="*/ 0 h 1318477"/>
              <a:gd name="connsiteX3" fmla="*/ 1938850 w 1938850"/>
              <a:gd name="connsiteY3" fmla="*/ 131848 h 1318477"/>
              <a:gd name="connsiteX4" fmla="*/ 1938850 w 1938850"/>
              <a:gd name="connsiteY4" fmla="*/ 1186629 h 1318477"/>
              <a:gd name="connsiteX5" fmla="*/ 1807002 w 1938850"/>
              <a:gd name="connsiteY5" fmla="*/ 1318477 h 1318477"/>
              <a:gd name="connsiteX6" fmla="*/ 131848 w 1938850"/>
              <a:gd name="connsiteY6" fmla="*/ 1318477 h 1318477"/>
              <a:gd name="connsiteX7" fmla="*/ 0 w 1938850"/>
              <a:gd name="connsiteY7" fmla="*/ 1186629 h 1318477"/>
              <a:gd name="connsiteX8" fmla="*/ 0 w 1938850"/>
              <a:gd name="connsiteY8" fmla="*/ 131848 h 1318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38850" h="1318477">
                <a:moveTo>
                  <a:pt x="0" y="131848"/>
                </a:moveTo>
                <a:cubicBezTo>
                  <a:pt x="0" y="59030"/>
                  <a:pt x="59030" y="0"/>
                  <a:pt x="131848" y="0"/>
                </a:cubicBezTo>
                <a:lnTo>
                  <a:pt x="1807002" y="0"/>
                </a:lnTo>
                <a:cubicBezTo>
                  <a:pt x="1879820" y="0"/>
                  <a:pt x="1938850" y="59030"/>
                  <a:pt x="1938850" y="131848"/>
                </a:cubicBezTo>
                <a:lnTo>
                  <a:pt x="1938850" y="1186629"/>
                </a:lnTo>
                <a:cubicBezTo>
                  <a:pt x="1938850" y="1259447"/>
                  <a:pt x="1879820" y="1318477"/>
                  <a:pt x="1807002" y="1318477"/>
                </a:cubicBezTo>
                <a:lnTo>
                  <a:pt x="131848" y="1318477"/>
                </a:lnTo>
                <a:cubicBezTo>
                  <a:pt x="59030" y="1318477"/>
                  <a:pt x="0" y="1259447"/>
                  <a:pt x="0" y="1186629"/>
                </a:cubicBezTo>
                <a:lnTo>
                  <a:pt x="0" y="131848"/>
                </a:lnTo>
                <a:close/>
              </a:path>
            </a:pathLst>
          </a:custGeom>
        </p:spPr>
        <p:style>
          <a:lnRef idx="0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3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4337" tIns="84337" rIns="84337" bIns="84337" numCol="1" spcCol="1270" anchor="ctr" anchorCtr="0">
            <a:noAutofit/>
          </a:bodyPr>
          <a:lstStyle/>
          <a:p>
            <a:pPr lvl="0" algn="l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b="1" kern="1200" dirty="0" smtClean="0">
                <a:latin typeface="+mj-lt"/>
              </a:rPr>
              <a:t>       </a:t>
            </a:r>
            <a:r>
              <a:rPr lang="ru-RU" sz="1400" b="1" kern="1200" dirty="0" smtClean="0">
                <a:solidFill>
                  <a:srgbClr val="FF0000"/>
                </a:solidFill>
                <a:latin typeface="+mj-lt"/>
                <a:ea typeface="+mn-ea"/>
                <a:cs typeface="+mn-cs"/>
              </a:rPr>
              <a:t>Форум</a:t>
            </a:r>
          </a:p>
          <a:p>
            <a:pPr lvl="0" algn="l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kern="1200" dirty="0" smtClean="0">
                <a:solidFill>
                  <a:srgbClr val="FF0000"/>
                </a:solidFill>
                <a:latin typeface="+mj-lt"/>
                <a:ea typeface="+mn-ea"/>
                <a:cs typeface="+mn-cs"/>
              </a:rPr>
              <a:t>       Чат</a:t>
            </a:r>
          </a:p>
          <a:p>
            <a:pPr lvl="0" algn="l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kern="1200" dirty="0" smtClean="0">
                <a:solidFill>
                  <a:srgbClr val="FF0000"/>
                </a:solidFill>
                <a:latin typeface="+mj-lt"/>
                <a:ea typeface="+mn-ea"/>
                <a:cs typeface="+mn-cs"/>
              </a:rPr>
              <a:t>       Обмен </a:t>
            </a:r>
          </a:p>
          <a:p>
            <a:pPr lvl="0" algn="l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kern="1200" dirty="0" smtClean="0">
                <a:solidFill>
                  <a:srgbClr val="FF0000"/>
                </a:solidFill>
                <a:latin typeface="+mj-lt"/>
                <a:ea typeface="+mn-ea"/>
                <a:cs typeface="+mn-cs"/>
              </a:rPr>
              <a:t>       сообщениями</a:t>
            </a:r>
            <a:endParaRPr lang="ru-RU" sz="1400" b="1" kern="1200" dirty="0">
              <a:solidFill>
                <a:srgbClr val="FF0000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14" name="Полилиния 13"/>
          <p:cNvSpPr/>
          <p:nvPr/>
        </p:nvSpPr>
        <p:spPr>
          <a:xfrm rot="16200000">
            <a:off x="1308450" y="4226814"/>
            <a:ext cx="1072829" cy="326836"/>
          </a:xfrm>
          <a:custGeom>
            <a:avLst/>
            <a:gdLst>
              <a:gd name="connsiteX0" fmla="*/ 0 w 837821"/>
              <a:gd name="connsiteY0" fmla="*/ 163418 h 326836"/>
              <a:gd name="connsiteX1" fmla="*/ 163418 w 837821"/>
              <a:gd name="connsiteY1" fmla="*/ 0 h 326836"/>
              <a:gd name="connsiteX2" fmla="*/ 163418 w 837821"/>
              <a:gd name="connsiteY2" fmla="*/ 65367 h 326836"/>
              <a:gd name="connsiteX3" fmla="*/ 674403 w 837821"/>
              <a:gd name="connsiteY3" fmla="*/ 65367 h 326836"/>
              <a:gd name="connsiteX4" fmla="*/ 674403 w 837821"/>
              <a:gd name="connsiteY4" fmla="*/ 0 h 326836"/>
              <a:gd name="connsiteX5" fmla="*/ 837821 w 837821"/>
              <a:gd name="connsiteY5" fmla="*/ 163418 h 326836"/>
              <a:gd name="connsiteX6" fmla="*/ 674403 w 837821"/>
              <a:gd name="connsiteY6" fmla="*/ 326836 h 326836"/>
              <a:gd name="connsiteX7" fmla="*/ 674403 w 837821"/>
              <a:gd name="connsiteY7" fmla="*/ 261469 h 326836"/>
              <a:gd name="connsiteX8" fmla="*/ 163418 w 837821"/>
              <a:gd name="connsiteY8" fmla="*/ 261469 h 326836"/>
              <a:gd name="connsiteX9" fmla="*/ 163418 w 837821"/>
              <a:gd name="connsiteY9" fmla="*/ 326836 h 326836"/>
              <a:gd name="connsiteX10" fmla="*/ 0 w 837821"/>
              <a:gd name="connsiteY10" fmla="*/ 163418 h 326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37821" h="326836">
                <a:moveTo>
                  <a:pt x="0" y="163418"/>
                </a:moveTo>
                <a:lnTo>
                  <a:pt x="163418" y="0"/>
                </a:lnTo>
                <a:lnTo>
                  <a:pt x="163418" y="65367"/>
                </a:lnTo>
                <a:lnTo>
                  <a:pt x="674403" y="65367"/>
                </a:lnTo>
                <a:lnTo>
                  <a:pt x="674403" y="0"/>
                </a:lnTo>
                <a:lnTo>
                  <a:pt x="837821" y="163418"/>
                </a:lnTo>
                <a:lnTo>
                  <a:pt x="674403" y="326836"/>
                </a:lnTo>
                <a:lnTo>
                  <a:pt x="674403" y="261469"/>
                </a:lnTo>
                <a:lnTo>
                  <a:pt x="163418" y="261469"/>
                </a:lnTo>
                <a:lnTo>
                  <a:pt x="163418" y="326836"/>
                </a:lnTo>
                <a:lnTo>
                  <a:pt x="0" y="163418"/>
                </a:lnTo>
                <a:close/>
              </a:path>
            </a:pathLst>
          </a:custGeom>
        </p:spPr>
        <p:style>
          <a:lnRef idx="0">
            <a:schemeClr val="dk2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dk2">
              <a:tint val="60000"/>
              <a:hueOff val="0"/>
              <a:satOff val="0"/>
              <a:lumOff val="0"/>
              <a:alphaOff val="0"/>
            </a:schemeClr>
          </a:fillRef>
          <a:effectRef idx="3">
            <a:schemeClr val="dk2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8050" tIns="65367" rIns="98051" bIns="65366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400" kern="1200"/>
          </a:p>
        </p:txBody>
      </p:sp>
      <p:sp>
        <p:nvSpPr>
          <p:cNvPr id="15" name="Полилиния 14"/>
          <p:cNvSpPr/>
          <p:nvPr/>
        </p:nvSpPr>
        <p:spPr>
          <a:xfrm>
            <a:off x="384545" y="2768830"/>
            <a:ext cx="2978190" cy="1085564"/>
          </a:xfrm>
          <a:custGeom>
            <a:avLst/>
            <a:gdLst>
              <a:gd name="connsiteX0" fmla="*/ 0 w 2978190"/>
              <a:gd name="connsiteY0" fmla="*/ 108556 h 1085564"/>
              <a:gd name="connsiteX1" fmla="*/ 108556 w 2978190"/>
              <a:gd name="connsiteY1" fmla="*/ 0 h 1085564"/>
              <a:gd name="connsiteX2" fmla="*/ 2869634 w 2978190"/>
              <a:gd name="connsiteY2" fmla="*/ 0 h 1085564"/>
              <a:gd name="connsiteX3" fmla="*/ 2978190 w 2978190"/>
              <a:gd name="connsiteY3" fmla="*/ 108556 h 1085564"/>
              <a:gd name="connsiteX4" fmla="*/ 2978190 w 2978190"/>
              <a:gd name="connsiteY4" fmla="*/ 977008 h 1085564"/>
              <a:gd name="connsiteX5" fmla="*/ 2869634 w 2978190"/>
              <a:gd name="connsiteY5" fmla="*/ 1085564 h 1085564"/>
              <a:gd name="connsiteX6" fmla="*/ 108556 w 2978190"/>
              <a:gd name="connsiteY6" fmla="*/ 1085564 h 1085564"/>
              <a:gd name="connsiteX7" fmla="*/ 0 w 2978190"/>
              <a:gd name="connsiteY7" fmla="*/ 977008 h 1085564"/>
              <a:gd name="connsiteX8" fmla="*/ 0 w 2978190"/>
              <a:gd name="connsiteY8" fmla="*/ 108556 h 1085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78190" h="1085564">
                <a:moveTo>
                  <a:pt x="0" y="108556"/>
                </a:moveTo>
                <a:cubicBezTo>
                  <a:pt x="0" y="48602"/>
                  <a:pt x="48602" y="0"/>
                  <a:pt x="108556" y="0"/>
                </a:cubicBezTo>
                <a:lnTo>
                  <a:pt x="2869634" y="0"/>
                </a:lnTo>
                <a:cubicBezTo>
                  <a:pt x="2929588" y="0"/>
                  <a:pt x="2978190" y="48602"/>
                  <a:pt x="2978190" y="108556"/>
                </a:cubicBezTo>
                <a:lnTo>
                  <a:pt x="2978190" y="977008"/>
                </a:lnTo>
                <a:cubicBezTo>
                  <a:pt x="2978190" y="1036962"/>
                  <a:pt x="2929588" y="1085564"/>
                  <a:pt x="2869634" y="1085564"/>
                </a:cubicBezTo>
                <a:lnTo>
                  <a:pt x="108556" y="1085564"/>
                </a:lnTo>
                <a:cubicBezTo>
                  <a:pt x="48602" y="1085564"/>
                  <a:pt x="0" y="1036962"/>
                  <a:pt x="0" y="977008"/>
                </a:cubicBezTo>
                <a:lnTo>
                  <a:pt x="0" y="108556"/>
                </a:lnTo>
                <a:close/>
              </a:path>
            </a:pathLst>
          </a:custGeom>
        </p:spPr>
        <p:style>
          <a:lnRef idx="0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3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5135" tIns="85135" rIns="85135" bIns="85135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kern="1200" dirty="0" smtClean="0">
                <a:solidFill>
                  <a:srgbClr val="C00000"/>
                </a:solidFill>
                <a:latin typeface="+mj-lt"/>
              </a:rPr>
              <a:t>Организация общения между слушателями дистанционного обучения</a:t>
            </a:r>
            <a:endParaRPr lang="ru-RU" sz="1400" b="1" kern="12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6" name="Полилиния 15"/>
          <p:cNvSpPr/>
          <p:nvPr/>
        </p:nvSpPr>
        <p:spPr>
          <a:xfrm rot="19108685">
            <a:off x="2610300" y="2216484"/>
            <a:ext cx="1162252" cy="326836"/>
          </a:xfrm>
          <a:custGeom>
            <a:avLst/>
            <a:gdLst>
              <a:gd name="connsiteX0" fmla="*/ 0 w 837821"/>
              <a:gd name="connsiteY0" fmla="*/ 163418 h 326836"/>
              <a:gd name="connsiteX1" fmla="*/ 163418 w 837821"/>
              <a:gd name="connsiteY1" fmla="*/ 0 h 326836"/>
              <a:gd name="connsiteX2" fmla="*/ 163418 w 837821"/>
              <a:gd name="connsiteY2" fmla="*/ 65367 h 326836"/>
              <a:gd name="connsiteX3" fmla="*/ 674403 w 837821"/>
              <a:gd name="connsiteY3" fmla="*/ 65367 h 326836"/>
              <a:gd name="connsiteX4" fmla="*/ 674403 w 837821"/>
              <a:gd name="connsiteY4" fmla="*/ 0 h 326836"/>
              <a:gd name="connsiteX5" fmla="*/ 837821 w 837821"/>
              <a:gd name="connsiteY5" fmla="*/ 163418 h 326836"/>
              <a:gd name="connsiteX6" fmla="*/ 674403 w 837821"/>
              <a:gd name="connsiteY6" fmla="*/ 326836 h 326836"/>
              <a:gd name="connsiteX7" fmla="*/ 674403 w 837821"/>
              <a:gd name="connsiteY7" fmla="*/ 261469 h 326836"/>
              <a:gd name="connsiteX8" fmla="*/ 163418 w 837821"/>
              <a:gd name="connsiteY8" fmla="*/ 261469 h 326836"/>
              <a:gd name="connsiteX9" fmla="*/ 163418 w 837821"/>
              <a:gd name="connsiteY9" fmla="*/ 326836 h 326836"/>
              <a:gd name="connsiteX10" fmla="*/ 0 w 837821"/>
              <a:gd name="connsiteY10" fmla="*/ 163418 h 326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37821" h="326836">
                <a:moveTo>
                  <a:pt x="0" y="163418"/>
                </a:moveTo>
                <a:lnTo>
                  <a:pt x="163418" y="0"/>
                </a:lnTo>
                <a:lnTo>
                  <a:pt x="163418" y="65367"/>
                </a:lnTo>
                <a:lnTo>
                  <a:pt x="674403" y="65367"/>
                </a:lnTo>
                <a:lnTo>
                  <a:pt x="674403" y="0"/>
                </a:lnTo>
                <a:lnTo>
                  <a:pt x="837821" y="163418"/>
                </a:lnTo>
                <a:lnTo>
                  <a:pt x="674403" y="326836"/>
                </a:lnTo>
                <a:lnTo>
                  <a:pt x="674403" y="261469"/>
                </a:lnTo>
                <a:lnTo>
                  <a:pt x="163418" y="261469"/>
                </a:lnTo>
                <a:lnTo>
                  <a:pt x="163418" y="326836"/>
                </a:lnTo>
                <a:lnTo>
                  <a:pt x="0" y="163418"/>
                </a:lnTo>
                <a:close/>
              </a:path>
            </a:pathLst>
          </a:custGeom>
        </p:spPr>
        <p:style>
          <a:lnRef idx="0">
            <a:schemeClr val="dk2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dk2">
              <a:tint val="60000"/>
              <a:hueOff val="0"/>
              <a:satOff val="0"/>
              <a:lumOff val="0"/>
              <a:alphaOff val="0"/>
            </a:schemeClr>
          </a:fillRef>
          <a:effectRef idx="3">
            <a:schemeClr val="dk2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8050" tIns="65367" rIns="98051" bIns="65366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400" kern="1200"/>
          </a:p>
        </p:txBody>
      </p:sp>
      <p:grpSp>
        <p:nvGrpSpPr>
          <p:cNvPr id="17" name="Группа 16"/>
          <p:cNvGrpSpPr/>
          <p:nvPr/>
        </p:nvGrpSpPr>
        <p:grpSpPr>
          <a:xfrm>
            <a:off x="5868144" y="4725144"/>
            <a:ext cx="2680948" cy="1482829"/>
            <a:chOff x="6067516" y="4925959"/>
            <a:chExt cx="2680948" cy="1482829"/>
          </a:xfrm>
        </p:grpSpPr>
        <p:sp>
          <p:nvSpPr>
            <p:cNvPr id="11" name="Полилиния 10"/>
            <p:cNvSpPr/>
            <p:nvPr/>
          </p:nvSpPr>
          <p:spPr>
            <a:xfrm>
              <a:off x="6067516" y="4925959"/>
              <a:ext cx="2088037" cy="1482829"/>
            </a:xfrm>
            <a:custGeom>
              <a:avLst/>
              <a:gdLst>
                <a:gd name="connsiteX0" fmla="*/ 0 w 2088037"/>
                <a:gd name="connsiteY0" fmla="*/ 148283 h 1482829"/>
                <a:gd name="connsiteX1" fmla="*/ 148283 w 2088037"/>
                <a:gd name="connsiteY1" fmla="*/ 0 h 1482829"/>
                <a:gd name="connsiteX2" fmla="*/ 1939754 w 2088037"/>
                <a:gd name="connsiteY2" fmla="*/ 0 h 1482829"/>
                <a:gd name="connsiteX3" fmla="*/ 2088037 w 2088037"/>
                <a:gd name="connsiteY3" fmla="*/ 148283 h 1482829"/>
                <a:gd name="connsiteX4" fmla="*/ 2088037 w 2088037"/>
                <a:gd name="connsiteY4" fmla="*/ 1334546 h 1482829"/>
                <a:gd name="connsiteX5" fmla="*/ 1939754 w 2088037"/>
                <a:gd name="connsiteY5" fmla="*/ 1482829 h 1482829"/>
                <a:gd name="connsiteX6" fmla="*/ 148283 w 2088037"/>
                <a:gd name="connsiteY6" fmla="*/ 1482829 h 1482829"/>
                <a:gd name="connsiteX7" fmla="*/ 0 w 2088037"/>
                <a:gd name="connsiteY7" fmla="*/ 1334546 h 1482829"/>
                <a:gd name="connsiteX8" fmla="*/ 0 w 2088037"/>
                <a:gd name="connsiteY8" fmla="*/ 148283 h 1482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88037" h="1482829">
                  <a:moveTo>
                    <a:pt x="0" y="148283"/>
                  </a:moveTo>
                  <a:cubicBezTo>
                    <a:pt x="0" y="66389"/>
                    <a:pt x="66389" y="0"/>
                    <a:pt x="148283" y="0"/>
                  </a:cubicBezTo>
                  <a:lnTo>
                    <a:pt x="1939754" y="0"/>
                  </a:lnTo>
                  <a:cubicBezTo>
                    <a:pt x="2021648" y="0"/>
                    <a:pt x="2088037" y="66389"/>
                    <a:pt x="2088037" y="148283"/>
                  </a:cubicBezTo>
                  <a:lnTo>
                    <a:pt x="2088037" y="1334546"/>
                  </a:lnTo>
                  <a:cubicBezTo>
                    <a:pt x="2088037" y="1416440"/>
                    <a:pt x="2021648" y="1482829"/>
                    <a:pt x="1939754" y="1482829"/>
                  </a:cubicBezTo>
                  <a:lnTo>
                    <a:pt x="148283" y="1482829"/>
                  </a:lnTo>
                  <a:cubicBezTo>
                    <a:pt x="66389" y="1482829"/>
                    <a:pt x="0" y="1416440"/>
                    <a:pt x="0" y="1334546"/>
                  </a:cubicBezTo>
                  <a:lnTo>
                    <a:pt x="0" y="148283"/>
                  </a:lnTo>
                  <a:close/>
                </a:path>
              </a:pathLst>
            </a:custGeom>
          </p:spPr>
          <p:style>
            <a:lnRef idx="0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3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6771" tIns="96771" rIns="96771" bIns="96771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400" b="1" kern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6300192" y="5001561"/>
              <a:ext cx="2448272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b="1" dirty="0" smtClean="0">
                  <a:solidFill>
                    <a:srgbClr val="FF0000"/>
                  </a:solidFill>
                  <a:latin typeface="+mj-lt"/>
                </a:rPr>
                <a:t>Задания</a:t>
              </a:r>
            </a:p>
            <a:p>
              <a:r>
                <a:rPr lang="ru-RU" sz="1400" b="1" dirty="0">
                  <a:solidFill>
                    <a:srgbClr val="FF0000"/>
                  </a:solidFill>
                  <a:latin typeface="+mj-lt"/>
                </a:rPr>
                <a:t>Р</a:t>
              </a:r>
              <a:r>
                <a:rPr lang="ru-RU" sz="1400" b="1" dirty="0" smtClean="0">
                  <a:solidFill>
                    <a:srgbClr val="FF0000"/>
                  </a:solidFill>
                  <a:latin typeface="+mj-lt"/>
                </a:rPr>
                <a:t>абочая тетрадь </a:t>
              </a:r>
            </a:p>
            <a:p>
              <a:r>
                <a:rPr lang="ru-RU" sz="1400" b="1" dirty="0" smtClean="0">
                  <a:solidFill>
                    <a:srgbClr val="FF0000"/>
                  </a:solidFill>
                  <a:latin typeface="+mj-lt"/>
                </a:rPr>
                <a:t>Опрос</a:t>
              </a:r>
            </a:p>
            <a:p>
              <a:r>
                <a:rPr lang="ru-RU" sz="1400" b="1" dirty="0" err="1" smtClean="0">
                  <a:solidFill>
                    <a:srgbClr val="FF0000"/>
                  </a:solidFill>
                  <a:latin typeface="+mj-lt"/>
                </a:rPr>
                <a:t>Вебинар</a:t>
              </a:r>
              <a:endParaRPr lang="ru-RU" sz="1400" b="1" dirty="0" smtClean="0">
                <a:solidFill>
                  <a:srgbClr val="FF0000"/>
                </a:solidFill>
                <a:latin typeface="+mj-lt"/>
              </a:endParaRPr>
            </a:p>
            <a:p>
              <a:r>
                <a:rPr lang="ru-RU" sz="1400" b="1" dirty="0" smtClean="0">
                  <a:solidFill>
                    <a:srgbClr val="FF0000"/>
                  </a:solidFill>
                  <a:latin typeface="+mj-lt"/>
                </a:rPr>
                <a:t>Урок </a:t>
              </a:r>
            </a:p>
            <a:p>
              <a:r>
                <a:rPr lang="ru-RU" sz="1400" b="1" dirty="0" smtClean="0">
                  <a:solidFill>
                    <a:srgbClr val="FF0000"/>
                  </a:solidFill>
                  <a:latin typeface="+mj-lt"/>
                </a:rPr>
                <a:t>Тесты</a:t>
              </a:r>
              <a:endParaRPr lang="ru-RU" sz="1400" b="1" dirty="0">
                <a:solidFill>
                  <a:srgbClr val="FF0000"/>
                </a:solidFill>
                <a:latin typeface="+mj-lt"/>
              </a:endParaRPr>
            </a:p>
          </p:txBody>
        </p:sp>
      </p:grpSp>
      <p:sp>
        <p:nvSpPr>
          <p:cNvPr id="8" name="Полилиния 7"/>
          <p:cNvSpPr/>
          <p:nvPr/>
        </p:nvSpPr>
        <p:spPr>
          <a:xfrm rot="2978783">
            <a:off x="5598541" y="2249145"/>
            <a:ext cx="1181669" cy="326836"/>
          </a:xfrm>
          <a:custGeom>
            <a:avLst/>
            <a:gdLst>
              <a:gd name="connsiteX0" fmla="*/ 0 w 837821"/>
              <a:gd name="connsiteY0" fmla="*/ 163418 h 326836"/>
              <a:gd name="connsiteX1" fmla="*/ 163418 w 837821"/>
              <a:gd name="connsiteY1" fmla="*/ 0 h 326836"/>
              <a:gd name="connsiteX2" fmla="*/ 163418 w 837821"/>
              <a:gd name="connsiteY2" fmla="*/ 65367 h 326836"/>
              <a:gd name="connsiteX3" fmla="*/ 674403 w 837821"/>
              <a:gd name="connsiteY3" fmla="*/ 65367 h 326836"/>
              <a:gd name="connsiteX4" fmla="*/ 674403 w 837821"/>
              <a:gd name="connsiteY4" fmla="*/ 0 h 326836"/>
              <a:gd name="connsiteX5" fmla="*/ 837821 w 837821"/>
              <a:gd name="connsiteY5" fmla="*/ 163418 h 326836"/>
              <a:gd name="connsiteX6" fmla="*/ 674403 w 837821"/>
              <a:gd name="connsiteY6" fmla="*/ 326836 h 326836"/>
              <a:gd name="connsiteX7" fmla="*/ 674403 w 837821"/>
              <a:gd name="connsiteY7" fmla="*/ 261469 h 326836"/>
              <a:gd name="connsiteX8" fmla="*/ 163418 w 837821"/>
              <a:gd name="connsiteY8" fmla="*/ 261469 h 326836"/>
              <a:gd name="connsiteX9" fmla="*/ 163418 w 837821"/>
              <a:gd name="connsiteY9" fmla="*/ 326836 h 326836"/>
              <a:gd name="connsiteX10" fmla="*/ 0 w 837821"/>
              <a:gd name="connsiteY10" fmla="*/ 163418 h 326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37821" h="326836">
                <a:moveTo>
                  <a:pt x="0" y="163418"/>
                </a:moveTo>
                <a:lnTo>
                  <a:pt x="163418" y="0"/>
                </a:lnTo>
                <a:lnTo>
                  <a:pt x="163418" y="65367"/>
                </a:lnTo>
                <a:lnTo>
                  <a:pt x="674403" y="65367"/>
                </a:lnTo>
                <a:lnTo>
                  <a:pt x="674403" y="0"/>
                </a:lnTo>
                <a:lnTo>
                  <a:pt x="837821" y="163418"/>
                </a:lnTo>
                <a:lnTo>
                  <a:pt x="674403" y="326836"/>
                </a:lnTo>
                <a:lnTo>
                  <a:pt x="674403" y="261469"/>
                </a:lnTo>
                <a:lnTo>
                  <a:pt x="163418" y="261469"/>
                </a:lnTo>
                <a:lnTo>
                  <a:pt x="163418" y="326836"/>
                </a:lnTo>
                <a:lnTo>
                  <a:pt x="0" y="163418"/>
                </a:lnTo>
                <a:close/>
              </a:path>
            </a:pathLst>
          </a:custGeom>
        </p:spPr>
        <p:style>
          <a:lnRef idx="0">
            <a:schemeClr val="dk2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dk2">
              <a:tint val="60000"/>
              <a:hueOff val="0"/>
              <a:satOff val="0"/>
              <a:lumOff val="0"/>
              <a:alphaOff val="0"/>
            </a:schemeClr>
          </a:fillRef>
          <a:effectRef idx="3">
            <a:schemeClr val="dk2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8050" tIns="65366" rIns="98051" bIns="65367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400" kern="1200"/>
          </a:p>
        </p:txBody>
      </p:sp>
    </p:spTree>
    <p:extLst>
      <p:ext uri="{BB962C8B-B14F-4D97-AF65-F5344CB8AC3E}">
        <p14:creationId xmlns="" xmlns:p14="http://schemas.microsoft.com/office/powerpoint/2010/main" val="21237873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8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4128</TotalTime>
  <Words>1128</Words>
  <Application>Microsoft Office PowerPoint</Application>
  <PresentationFormat>Экран (4:3)</PresentationFormat>
  <Paragraphs>128</Paragraphs>
  <Slides>22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Трек</vt:lpstr>
      <vt:lpstr>организация электронного обучения в образовательной среде MOODLE  </vt:lpstr>
      <vt:lpstr>Новые технологии обучения</vt:lpstr>
      <vt:lpstr>Российский рынок электронного обучения также развивается стремительно:</vt:lpstr>
      <vt:lpstr>Электронное и традиционное обучение</vt:lpstr>
      <vt:lpstr>Общая характеристика</vt:lpstr>
      <vt:lpstr>Moodle можно использовать  для организации:</vt:lpstr>
      <vt:lpstr>Что позволяет среда Moodle:</vt:lpstr>
      <vt:lpstr>Слайд 8</vt:lpstr>
      <vt:lpstr>                                             Базовые средства обучения среды Moodle Интерактивные элементы дистанционного курса </vt:lpstr>
      <vt:lpstr>Основные интерактивные элементы  проверки знаний  </vt:lpstr>
      <vt:lpstr>Слайд 11</vt:lpstr>
      <vt:lpstr>Слайд 12</vt:lpstr>
      <vt:lpstr>Слайд 13</vt:lpstr>
      <vt:lpstr>Слайд 14</vt:lpstr>
      <vt:lpstr>Слайд 15</vt:lpstr>
      <vt:lpstr>Слайд 16</vt:lpstr>
      <vt:lpstr>Типы вопросов: </vt:lpstr>
      <vt:lpstr>Возможные задания: </vt:lpstr>
      <vt:lpstr>Последняя версия MOODLe</vt:lpstr>
      <vt:lpstr>Слайд 20</vt:lpstr>
      <vt:lpstr>Новые возможности</vt:lpstr>
      <vt:lpstr>Слайд 22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Методика формирования электронных учебных курсов в системе «Moodle»</dc:title>
  <dc:creator>mea</dc:creator>
  <cp:lastModifiedBy>Catherine</cp:lastModifiedBy>
  <cp:revision>398</cp:revision>
  <dcterms:created xsi:type="dcterms:W3CDTF">2012-02-14T11:52:33Z</dcterms:created>
  <dcterms:modified xsi:type="dcterms:W3CDTF">2017-11-14T17:35:49Z</dcterms:modified>
</cp:coreProperties>
</file>